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9" r:id="rId4"/>
    <p:sldId id="260" r:id="rId5"/>
    <p:sldId id="261" r:id="rId6"/>
    <p:sldId id="262" r:id="rId7"/>
    <p:sldId id="263" r:id="rId8"/>
    <p:sldId id="265" r:id="rId9"/>
    <p:sldId id="266" r:id="rId10"/>
    <p:sldId id="267" r:id="rId11"/>
    <p:sldId id="268" r:id="rId12"/>
    <p:sldId id="269" r:id="rId13"/>
    <p:sldId id="270" r:id="rId14"/>
    <p:sldId id="317" r:id="rId15"/>
    <p:sldId id="271" r:id="rId16"/>
    <p:sldId id="318" r:id="rId17"/>
    <p:sldId id="272" r:id="rId18"/>
    <p:sldId id="273" r:id="rId19"/>
    <p:sldId id="274" r:id="rId20"/>
    <p:sldId id="275" r:id="rId21"/>
    <p:sldId id="276" r:id="rId22"/>
    <p:sldId id="277" r:id="rId23"/>
    <p:sldId id="278" r:id="rId24"/>
    <p:sldId id="279" r:id="rId25"/>
    <p:sldId id="31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B1DEFA8C-F947-479F-BE07-76B6B3F80BF1}" type="slidenum">
              <a:rPr lang="tr-TR" smtClean="0"/>
              <a:pPr/>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B1DEFA8C-F947-479F-BE07-76B6B3F80BF1}" type="slidenum">
              <a:rPr lang="tr-TR" smtClean="0"/>
              <a:pPr/>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D9F75050-0E15-4C5B-92B0-66D068882F1F}" type="datetimeFigureOut">
              <a:rPr lang="tr-TR" smtClean="0"/>
              <a:pPr/>
              <a:t>4.09.2018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B1DEFA8C-F947-479F-BE07-76B6B3F80BF1}" type="slidenum">
              <a:rPr lang="tr-TR" smtClean="0"/>
              <a:pPr/>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1DEFA8C-F947-479F-BE07-76B6B3F80BF1}" type="slidenum">
              <a:rPr lang="tr-TR" smtClean="0"/>
              <a:pPr/>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4.09.2018</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D9F75050-0E15-4C5B-92B0-66D068882F1F}" type="datetimeFigureOut">
              <a:rPr lang="tr-TR" smtClean="0"/>
              <a:pPr/>
              <a:t>4.09.2018</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9F75050-0E15-4C5B-92B0-66D068882F1F}" type="datetimeFigureOut">
              <a:rPr lang="tr-TR" smtClean="0"/>
              <a:pPr/>
              <a:t>4.09.2018</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B1DEFA8C-F947-479F-BE07-76B6B3F80BF1}" type="slidenum">
              <a:rPr lang="tr-TR" smtClean="0"/>
              <a:pPr/>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UYUMU KOLAYLAŞTIRAN ETKİNLİKLER</a:t>
            </a:r>
            <a:endParaRPr lang="tr-TR" dirty="0"/>
          </a:p>
        </p:txBody>
      </p:sp>
      <p:pic>
        <p:nvPicPr>
          <p:cNvPr id="4" name="3 Resim" descr="k_16220153_1bd43672-6103-435b-af26-078097e4050b.jpg"/>
          <p:cNvPicPr>
            <a:picLocks noChangeAspect="1"/>
          </p:cNvPicPr>
          <p:nvPr/>
        </p:nvPicPr>
        <p:blipFill>
          <a:blip r:embed="rId2"/>
          <a:stretch>
            <a:fillRect/>
          </a:stretch>
        </p:blipFill>
        <p:spPr>
          <a:xfrm>
            <a:off x="1214414" y="2786058"/>
            <a:ext cx="6643734" cy="3451631"/>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400" b="1" dirty="0" smtClean="0"/>
              <a:t>UYGULAMADA DİKKAT EDİLECEK NOKTALAR</a:t>
            </a:r>
            <a:endParaRPr lang="tr-TR" sz="2400" dirty="0"/>
          </a:p>
        </p:txBody>
      </p:sp>
      <p:sp>
        <p:nvSpPr>
          <p:cNvPr id="3" name="2 İçerik Yer Tutucusu"/>
          <p:cNvSpPr>
            <a:spLocks noGrp="1"/>
          </p:cNvSpPr>
          <p:nvPr>
            <p:ph sz="quarter" idx="1"/>
          </p:nvPr>
        </p:nvSpPr>
        <p:spPr/>
        <p:txBody>
          <a:bodyPr/>
          <a:lstStyle/>
          <a:p>
            <a:r>
              <a:rPr lang="tr-TR" b="1" dirty="0" smtClean="0"/>
              <a:t>1. Özel gereksinimleri olan öğrencilerle çalışma</a:t>
            </a:r>
          </a:p>
          <a:p>
            <a:endParaRPr lang="tr-TR" dirty="0" smtClean="0"/>
          </a:p>
          <a:p>
            <a:pPr algn="ctr"/>
            <a:r>
              <a:rPr lang="tr-TR" dirty="0" smtClean="0"/>
              <a:t>Etkinliklere katılım ve uyum konusunda özel gereksinimi olan öğrencileriniz varsa, </a:t>
            </a:r>
            <a:r>
              <a:rPr lang="tr-TR" i="1" dirty="0" smtClean="0">
                <a:solidFill>
                  <a:srgbClr val="FF0000"/>
                </a:solidFill>
              </a:rPr>
              <a:t>etkinlikleri değinilen listeyi okul rehber öğretmeninizle birlikte inceleyerek bu özellikteki öğrencilere göre uyarlamanız yararlı olacaktır.</a:t>
            </a:r>
            <a:endParaRPr lang="tr-TR" i="1"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b="1" dirty="0" smtClean="0"/>
              <a:t>2.Etkinliklerin uygulanması:</a:t>
            </a:r>
          </a:p>
          <a:p>
            <a:pPr algn="just"/>
            <a:r>
              <a:rPr lang="tr-TR" b="1" dirty="0" smtClean="0"/>
              <a:t>Hazırlık: </a:t>
            </a:r>
            <a:r>
              <a:rPr lang="tr-TR" dirty="0" smtClean="0"/>
              <a:t>Yapacağınız etkinlikleri önceden inceleyin. Anlaşılmayan ya da değiştirmek istediğiniz bir nokta varsa destek alın.</a:t>
            </a:r>
          </a:p>
          <a:p>
            <a:pPr algn="just"/>
            <a:r>
              <a:rPr lang="tr-TR" b="1" dirty="0" smtClean="0"/>
              <a:t>Uygulama: </a:t>
            </a:r>
            <a:r>
              <a:rPr lang="tr-TR" dirty="0" smtClean="0"/>
              <a:t>Uygulama yaparken etkinliklerin amaçlarına sadık kalmaya ve konunun dağılmamasına özen gösterin. </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r>
              <a:rPr lang="tr-TR" b="1" dirty="0" smtClean="0"/>
              <a:t>Değerlendirme soruları: </a:t>
            </a:r>
            <a:r>
              <a:rPr lang="tr-TR" dirty="0" smtClean="0"/>
              <a:t>Değerlendirme soruları hem konuyu toparlamanıza hem de etkinliğin amacına ulaşıp ulaşmadığını kontrol etmenize yöneliktir. Dolayısıyla bu soruların öğrencilere mutlaka sorulması ve etkinliğin değerlendirme aşamasının birlikte gerçekleştirilmesi gerekir.</a:t>
            </a:r>
            <a:endParaRPr lang="tr-T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b="1" dirty="0" smtClean="0"/>
              <a:t>3.Öğrencinin duygu ve düşüncelerine yaklaşım</a:t>
            </a:r>
          </a:p>
          <a:p>
            <a:pPr algn="ctr"/>
            <a:r>
              <a:rPr lang="tr-TR" dirty="0" smtClean="0"/>
              <a:t>Ergenlerin düşünce ve görüşlerine </a:t>
            </a:r>
            <a:r>
              <a:rPr lang="tr-TR" i="1" dirty="0" smtClean="0">
                <a:solidFill>
                  <a:srgbClr val="FF0000"/>
                </a:solidFill>
              </a:rPr>
              <a:t>eleştirel bir biçimde yaklaşmamak ve onları yargılamamak </a:t>
            </a:r>
            <a:r>
              <a:rPr lang="tr-TR" dirty="0" smtClean="0"/>
              <a:t>özellikle önemlidir. Arkadaşları tarafından da yargılanmasına izin verilmemesi gerekir. Öğrencilerin herhangi bir konudaki bilgileri yanlışsa uygun biçimde ve onları utandırmadan düzeltmeye özen gösterin.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ctr"/>
            <a:r>
              <a:rPr lang="tr-TR" dirty="0"/>
              <a:t>Duyguların doğrusu, yanlışı yoktur. Korkmak da öfkelenmek de üzülmek de sevinmek de doğaldır. Önemli olan duyguların sağlıklı ve uygun bir biçimde ifade edilebilmesidir. Öğrenciler sizlerle </a:t>
            </a:r>
            <a:r>
              <a:rPr lang="tr-TR" i="1" dirty="0">
                <a:solidFill>
                  <a:srgbClr val="FF0000"/>
                </a:solidFill>
              </a:rPr>
              <a:t>duygularını paylaştıklarında bunları doğal karşıladığınızı ve anladığınızı ifade edin</a:t>
            </a:r>
            <a:r>
              <a:rPr lang="tr-TR" dirty="0"/>
              <a:t>. Eğer bir öğrenciniz belli bir konudaki görüş ve duygularını paylaşmak istemiyorsa </a:t>
            </a:r>
            <a:r>
              <a:rPr lang="tr-TR" u="sng" dirty="0" smtClean="0">
                <a:effectLst>
                  <a:outerShdw blurRad="38100" dist="38100" dir="2700000" algn="tl">
                    <a:srgbClr val="000000">
                      <a:alpha val="43137"/>
                    </a:srgbClr>
                  </a:outerShdw>
                </a:effectLst>
              </a:rPr>
              <a:t>zorlamayın.</a:t>
            </a:r>
            <a:endParaRPr lang="tr-TR"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150944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b="1" dirty="0" smtClean="0"/>
              <a:t>4. Toplumsal cinsiyet eşitliğine duyarlılık</a:t>
            </a:r>
          </a:p>
          <a:p>
            <a:pPr algn="ctr"/>
            <a:r>
              <a:rPr lang="tr-TR" dirty="0" smtClean="0"/>
              <a:t>Uyum Programı’nın planlama, uygulama ve değerlendirme sürecinde toplumsal cinsiyet eşitliğinin sağlanmasına ve toplumsal cinsiyet eşitliğine aykırı söylem ve uygulamalardan kaçınmaya özellikle önem gösterin. Planlama ve uygulama sürecini </a:t>
            </a:r>
            <a:r>
              <a:rPr lang="tr-TR" i="1" dirty="0" smtClean="0">
                <a:solidFill>
                  <a:srgbClr val="FF0000"/>
                </a:solidFill>
              </a:rPr>
              <a:t>cinsiyet eşitliğini gözeterek </a:t>
            </a:r>
            <a:r>
              <a:rPr lang="tr-TR" dirty="0" smtClean="0"/>
              <a:t>yürütün..</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ctr"/>
            <a:r>
              <a:rPr lang="tr-TR" dirty="0"/>
              <a:t>Uygulama sürecinde, “</a:t>
            </a:r>
            <a:r>
              <a:rPr lang="tr-TR" i="1" dirty="0">
                <a:solidFill>
                  <a:srgbClr val="FF0000"/>
                </a:solidFill>
              </a:rPr>
              <a:t>Kadınlar bu mesleği yapamazlar; Bu konudan anlamazlar</a:t>
            </a:r>
            <a:r>
              <a:rPr lang="tr-TR" dirty="0"/>
              <a:t>”, “</a:t>
            </a:r>
            <a:r>
              <a:rPr lang="tr-TR" i="1" dirty="0"/>
              <a:t>Erkekler ağlamaz/gülmez/korkmaz</a:t>
            </a:r>
            <a:r>
              <a:rPr lang="tr-TR" dirty="0"/>
              <a:t>”, “Bu erkeğe/ kadına yakışmaz” gibi toplumsal cinsiyet eşitliğine aykırı yargı ve kalıplaşmış ifadelerden kaçının</a:t>
            </a:r>
          </a:p>
        </p:txBody>
      </p:sp>
    </p:spTree>
    <p:extLst>
      <p:ext uri="{BB962C8B-B14F-4D97-AF65-F5344CB8AC3E}">
        <p14:creationId xmlns:p14="http://schemas.microsoft.com/office/powerpoint/2010/main" xmlns="" val="4072886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b="1" dirty="0" smtClean="0"/>
              <a:t>5. Göç eden aile ve çocuklar</a:t>
            </a:r>
          </a:p>
          <a:p>
            <a:pPr algn="ctr"/>
            <a:r>
              <a:rPr lang="tr-TR" sz="2800" dirty="0" smtClean="0"/>
              <a:t>Eğer okulunuzda değinilen özelliğe sahip öğrenciler </a:t>
            </a:r>
            <a:r>
              <a:rPr lang="tr-TR" sz="2800" i="1" dirty="0" smtClean="0">
                <a:solidFill>
                  <a:srgbClr val="FF0000"/>
                </a:solidFill>
              </a:rPr>
              <a:t>varsa programınızı onların özel durumlarını dikkate alarak oluşturun</a:t>
            </a:r>
            <a:r>
              <a:rPr lang="tr-TR" sz="2800" dirty="0" smtClean="0"/>
              <a:t>. Diğer öğrencilerle tanışma ve arkadaş edinme gibi konularda daha fazla zorlanabilecekleri için bu öğrencilere ve velilerine imkânlarınız ölçüsünde dil </a:t>
            </a:r>
            <a:r>
              <a:rPr lang="sv-SE" sz="2800" dirty="0" smtClean="0"/>
              <a:t>desteği sunma benzeri destekler verin</a:t>
            </a:r>
            <a:r>
              <a:rPr lang="tr-TR" sz="2800" dirty="0" smtClean="0"/>
              <a:t>.</a:t>
            </a:r>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r>
              <a:rPr lang="tr-TR" b="1" dirty="0" smtClean="0"/>
              <a:t>6. Acil durumlar ve çocukların güvenliğinin sağlanması</a:t>
            </a:r>
          </a:p>
          <a:p>
            <a:pPr algn="ctr"/>
            <a:r>
              <a:rPr lang="tr-TR" dirty="0" smtClean="0"/>
              <a:t>Uygulama sürecinden önce merdiven korkuluklarının sağlam olması, tahliye planının görünür şekilde okul içerisinde bulunması, kapalı ve açık alanlarda fiziksel güvenliğin sağlanması gibi önleyici tedbirleri alın.</a:t>
            </a: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b="1" dirty="0" smtClean="0"/>
              <a:t>7. Kültürel farklılıklara duyarlılık</a:t>
            </a:r>
          </a:p>
          <a:p>
            <a:pPr algn="ctr"/>
            <a:r>
              <a:rPr lang="tr-TR" dirty="0" smtClean="0"/>
              <a:t>Okulunuzdaki öğrenci ve aileler farklı kültürel yapılara sahip olabilir. Kültürel farklılıkları kabul etmek ve (dil, lehçe, kıyafet, vb.) </a:t>
            </a:r>
            <a:r>
              <a:rPr lang="tr-TR" i="1" dirty="0" smtClean="0">
                <a:effectLst>
                  <a:outerShdw blurRad="38100" dist="38100" dir="2700000" algn="tl">
                    <a:srgbClr val="000000">
                      <a:alpha val="43137"/>
                    </a:srgbClr>
                  </a:outerShdw>
                </a:effectLst>
              </a:rPr>
              <a:t>farklılıklara saygı göstermek bu özellikleri taşıyan çocukların okula daha kolay uyum sağlamalarına ve aidiyet geliştirmelerine destek sağlayabilir </a:t>
            </a:r>
          </a:p>
          <a:p>
            <a:pPr algn="ctr"/>
            <a:r>
              <a:rPr lang="tr-TR" dirty="0" smtClean="0"/>
              <a:t>Ayrıca uygulamalar sırasında kültürel farklılıklara karşı duyarlı olduğunuzu davranışlarınızla göstererek öğrencilere model olmaya çalışın</a:t>
            </a: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lgn="ctr"/>
            <a:r>
              <a:rPr lang="tr-TR" dirty="0" err="1" smtClean="0"/>
              <a:t>UNICEF’in</a:t>
            </a:r>
            <a:r>
              <a:rPr lang="tr-TR" dirty="0" smtClean="0"/>
              <a:t> desteğiyle MEB tarafından “Ortaöğretimde sınıf tekrarı ve okul terk sebepleri” ve “14-18 yaş grubunda olup örgün eğitim dışında olan çocukların eğitim ve çalışma durumları ile ihtiyaçlarının belirlenmesi” araştırmaları gerçekleştirilmiştir. Bu araştırmalardan elde edilen bulgulara göre, </a:t>
            </a:r>
            <a:r>
              <a:rPr lang="tr-TR" i="1" dirty="0" smtClean="0">
                <a:solidFill>
                  <a:srgbClr val="FF0000"/>
                </a:solidFill>
              </a:rPr>
              <a:t>sınıf tekrarı yapan öğrencilerin % 74’ü 9. sınıf öğrencileri ve 9. sınıfta okul terk edenlerin oranı % 28’dir. </a:t>
            </a:r>
            <a:endParaRPr lang="tr-TR" i="1" dirty="0">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ÖĞRETMENE NOTLAR</a:t>
            </a:r>
            <a:endParaRPr lang="tr-TR" dirty="0"/>
          </a:p>
        </p:txBody>
      </p:sp>
      <p:sp>
        <p:nvSpPr>
          <p:cNvPr id="3" name="2 İçerik Yer Tutucusu"/>
          <p:cNvSpPr>
            <a:spLocks noGrp="1"/>
          </p:cNvSpPr>
          <p:nvPr>
            <p:ph sz="quarter" idx="1"/>
          </p:nvPr>
        </p:nvSpPr>
        <p:spPr/>
        <p:txBody>
          <a:bodyPr/>
          <a:lstStyle/>
          <a:p>
            <a:pPr algn="just"/>
            <a:endParaRPr lang="tr-TR" dirty="0" smtClean="0"/>
          </a:p>
          <a:p>
            <a:pPr algn="just"/>
            <a:r>
              <a:rPr lang="tr-TR" dirty="0" smtClean="0"/>
              <a:t>Etkinlikler uygulanırken bu alandaki </a:t>
            </a:r>
            <a:r>
              <a:rPr lang="tr-TR" i="1" dirty="0" smtClean="0">
                <a:solidFill>
                  <a:srgbClr val="FF0000"/>
                </a:solidFill>
              </a:rPr>
              <a:t>temel rehberlik ilkeleri anımsanmalı ve bunlara uyulmalıdır</a:t>
            </a:r>
            <a:r>
              <a:rPr lang="tr-TR" dirty="0" smtClean="0"/>
              <a:t>.</a:t>
            </a:r>
          </a:p>
          <a:p>
            <a:pPr algn="just"/>
            <a:r>
              <a:rPr lang="tr-TR" dirty="0" smtClean="0"/>
              <a:t>Etkinliklerin </a:t>
            </a:r>
            <a:r>
              <a:rPr lang="tr-TR" dirty="0" err="1" smtClean="0"/>
              <a:t>formal</a:t>
            </a:r>
            <a:r>
              <a:rPr lang="tr-TR" dirty="0" smtClean="0"/>
              <a:t> bir ders ya da zorunlu bir uygulama olarak değil </a:t>
            </a:r>
            <a:r>
              <a:rPr lang="tr-TR" i="1" dirty="0" smtClean="0">
                <a:solidFill>
                  <a:srgbClr val="FF0000"/>
                </a:solidFill>
              </a:rPr>
              <a:t>özendirici ve rahat bir ortamda zevkli bir şekilde</a:t>
            </a:r>
            <a:r>
              <a:rPr lang="tr-TR" dirty="0" smtClean="0"/>
              <a:t> (bir oyun olarak) gerçekleştirilmesi gerekir.</a:t>
            </a:r>
          </a:p>
          <a:p>
            <a:pPr algn="just"/>
            <a:r>
              <a:rPr lang="tr-TR" dirty="0" smtClean="0"/>
              <a:t>Etkinlikler esnek bir yapıdadır. Amaca, koşullara, öğrenci düzeyine göre farklı düzenlemeler yapılabilir.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just"/>
            <a:endParaRPr lang="tr-TR" dirty="0" smtClean="0"/>
          </a:p>
          <a:p>
            <a:pPr algn="just"/>
            <a:r>
              <a:rPr lang="tr-TR" dirty="0" smtClean="0"/>
              <a:t>Etkinliği gerçekleştirmeden önce öğretmenin gerekli hazırlığı yapması ve ön koşulları sağlaması gereklidir</a:t>
            </a:r>
          </a:p>
          <a:p>
            <a:pPr algn="just"/>
            <a:r>
              <a:rPr lang="tr-TR" dirty="0" smtClean="0"/>
              <a:t>Sınıftaki </a:t>
            </a:r>
            <a:r>
              <a:rPr lang="tr-TR" i="1" dirty="0" smtClean="0">
                <a:solidFill>
                  <a:srgbClr val="FF0000"/>
                </a:solidFill>
              </a:rPr>
              <a:t>tüm öğrencilerin etkinliğe aktif katılımı teşvik </a:t>
            </a:r>
            <a:r>
              <a:rPr lang="tr-TR" dirty="0" smtClean="0"/>
              <a:t>edilmelidir. </a:t>
            </a:r>
          </a:p>
          <a:p>
            <a:pPr algn="just"/>
            <a:r>
              <a:rPr lang="tr-TR" dirty="0" smtClean="0"/>
              <a:t>Etkinlikler konusunda okul rehber öğretmeninden gerekli danışmanlık hizmeti alınmalı ve onun desteği sağlanmalıdır</a:t>
            </a:r>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r>
              <a:rPr lang="tr-TR" dirty="0" smtClean="0"/>
              <a:t>Etkinlik sonunda </a:t>
            </a:r>
            <a:r>
              <a:rPr lang="tr-TR" sz="2800" i="1" dirty="0" smtClean="0">
                <a:solidFill>
                  <a:srgbClr val="FF0000"/>
                </a:solidFill>
                <a:effectLst>
                  <a:outerShdw blurRad="38100" dist="38100" dir="2700000" algn="tl">
                    <a:srgbClr val="000000">
                      <a:alpha val="43137"/>
                    </a:srgbClr>
                  </a:outerShdw>
                </a:effectLst>
              </a:rPr>
              <a:t>öğrencilere yaşantılarını paylaşma fırsatı verilmelidir.</a:t>
            </a:r>
            <a:r>
              <a:rPr lang="tr-TR" dirty="0" smtClean="0"/>
              <a:t> Bu arada etkinliğin planlanan amaca ulaşıp ulaşmadığı kontrol edilmeli ve gerektiğinde bu bağlantı yeniden vurgulanmalı ve kazanımlara dikkat çekilmelidir.</a:t>
            </a: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TANIŞMA ETKİNLİKLERİ</a:t>
            </a:r>
            <a:endParaRPr lang="tr-TR" dirty="0"/>
          </a:p>
        </p:txBody>
      </p:sp>
      <p:pic>
        <p:nvPicPr>
          <p:cNvPr id="8" name="İçerik Yer Tutucusu 7"/>
          <p:cNvPicPr>
            <a:picLocks noGrp="1" noChangeAspect="1"/>
          </p:cNvPicPr>
          <p:nvPr>
            <p:ph sz="quarter" idx="1"/>
          </p:nvPr>
        </p:nvPicPr>
        <p:blipFill>
          <a:blip r:embed="rId2">
            <a:extLst>
              <a:ext uri="{28A0092B-C50C-407E-A947-70E740481C1C}">
                <a14:useLocalDpi xmlns:a14="http://schemas.microsoft.com/office/drawing/2010/main" xmlns="" val="0"/>
              </a:ext>
            </a:extLst>
          </a:blip>
          <a:stretch>
            <a:fillRect/>
          </a:stretch>
        </p:blipFill>
        <p:spPr>
          <a:xfrm>
            <a:off x="896144" y="1622425"/>
            <a:ext cx="7315200" cy="4381500"/>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TANIŞMA ETKİNLİKLERİ NEDEN ÖNEMLİDİR?</a:t>
            </a:r>
            <a:endParaRPr lang="tr-TR" dirty="0"/>
          </a:p>
        </p:txBody>
      </p:sp>
      <p:sp>
        <p:nvSpPr>
          <p:cNvPr id="3" name="2 İçerik Yer Tutucusu"/>
          <p:cNvSpPr>
            <a:spLocks noGrp="1"/>
          </p:cNvSpPr>
          <p:nvPr>
            <p:ph sz="quarter" idx="1"/>
          </p:nvPr>
        </p:nvSpPr>
        <p:spPr/>
        <p:txBody>
          <a:bodyPr>
            <a:normAutofit/>
          </a:bodyPr>
          <a:lstStyle/>
          <a:p>
            <a:pPr algn="ctr"/>
            <a:r>
              <a:rPr lang="tr-TR" dirty="0" smtClean="0"/>
              <a:t>Öğrencilerin okulun ilk günlerini daha rahat geçirmelerinde diğer öğrenciler ile tanışmaları ve arkadaş edinmeleri önemli rol oynamaktadır. Dışadönük ve sosyal becerileri gelişmiş olan öğrenciler tanışma ve arkadaş edinme konusunda zorlanmasalar bile öğrencilerin önemli bir kısmı bu konuda zorluk yaşayabilir. </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
          </p:nvPr>
        </p:nvSpPr>
        <p:spPr/>
        <p:txBody>
          <a:bodyPr/>
          <a:lstStyle/>
          <a:p>
            <a:pPr algn="ctr"/>
            <a:r>
              <a:rPr lang="tr-TR" dirty="0" smtClean="0"/>
              <a:t>Tanışma etkinlikleri </a:t>
            </a:r>
            <a:r>
              <a:rPr lang="tr-TR" dirty="0"/>
              <a:t>öğrencilerin birbirleriyle tanışmasını ve sonrasında etkileşim kurmasını kolaylaştıracak ve bu sayede öğrencinin okula uyum sağlamasına yardımcı </a:t>
            </a:r>
            <a:r>
              <a:rPr lang="tr-TR" dirty="0" smtClean="0"/>
              <a:t>olacaktır.</a:t>
            </a:r>
            <a:endParaRPr lang="tr-TR" dirty="0"/>
          </a:p>
          <a:p>
            <a:endParaRPr lang="tr-TR" dirty="0"/>
          </a:p>
        </p:txBody>
      </p:sp>
    </p:spTree>
    <p:extLst>
      <p:ext uri="{BB962C8B-B14F-4D97-AF65-F5344CB8AC3E}">
        <p14:creationId xmlns:p14="http://schemas.microsoft.com/office/powerpoint/2010/main" xmlns="" val="10525733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r>
              <a:rPr lang="tr-TR" dirty="0" smtClean="0"/>
              <a:t>Tanışma etkinliklerini uygularken dikkat edilmesi gereken bazı noktalar vardır. Tanışma etkinliklerinde</a:t>
            </a:r>
          </a:p>
          <a:p>
            <a:r>
              <a:rPr lang="tr-TR" dirty="0" smtClean="0"/>
              <a:t>“etkin dinleme” çok önemlidir. Öğrencileriniz kendilerini tanıtırken göz kontağı kurun</a:t>
            </a:r>
          </a:p>
          <a:p>
            <a:r>
              <a:rPr lang="tr-TR" dirty="0" smtClean="0"/>
              <a:t>ve anlattıklarıyla ilgilendiğinizi onlara hissettirin</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aznaım.jpg"/>
          <p:cNvPicPr>
            <a:picLocks noGrp="1" noChangeAspect="1"/>
          </p:cNvPicPr>
          <p:nvPr>
            <p:ph sz="quarter" idx="1"/>
          </p:nvPr>
        </p:nvPicPr>
        <p:blipFill>
          <a:blip r:embed="rId2" cstate="print"/>
          <a:stretch>
            <a:fillRect/>
          </a:stretch>
        </p:blipFill>
        <p:spPr>
          <a:xfrm>
            <a:off x="388884" y="1916832"/>
            <a:ext cx="8287572" cy="367240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isimler ve hareketler.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2.jpg"/>
          <p:cNvPicPr>
            <a:picLocks noGrp="1" noChangeAspect="1"/>
          </p:cNvPicPr>
          <p:nvPr>
            <p:ph sz="quarter" idx="1"/>
          </p:nvPr>
        </p:nvPicPr>
        <p:blipFill>
          <a:blip r:embed="rId2" cstate="print"/>
          <a:stretch>
            <a:fillRect/>
          </a:stretch>
        </p:blipFill>
        <p:spPr>
          <a:xfrm>
            <a:off x="0" y="0"/>
            <a:ext cx="9107368" cy="6858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sınıf tekrarı.png"/>
          <p:cNvPicPr>
            <a:picLocks noGrp="1" noChangeAspect="1"/>
          </p:cNvPicPr>
          <p:nvPr>
            <p:ph sz="quarter" idx="1"/>
          </p:nvPr>
        </p:nvPicPr>
        <p:blipFill>
          <a:blip r:embed="rId2" cstate="print"/>
          <a:stretch>
            <a:fillRect/>
          </a:stretch>
        </p:blipFill>
        <p:spPr>
          <a:xfrm>
            <a:off x="428596" y="1719854"/>
            <a:ext cx="8257326" cy="39413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3.jpg"/>
          <p:cNvPicPr>
            <a:picLocks noGrp="1" noChangeAspect="1"/>
          </p:cNvPicPr>
          <p:nvPr>
            <p:ph sz="quarter" idx="1"/>
          </p:nvPr>
        </p:nvPicPr>
        <p:blipFill>
          <a:blip r:embed="rId2" cstate="print"/>
          <a:stretch>
            <a:fillRect/>
          </a:stretch>
        </p:blipFill>
        <p:spPr>
          <a:xfrm>
            <a:off x="0" y="0"/>
            <a:ext cx="9143999" cy="685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4.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5.jpg"/>
          <p:cNvPicPr>
            <a:picLocks noGrp="1" noChangeAspect="1"/>
          </p:cNvPicPr>
          <p:nvPr>
            <p:ph sz="quarter" idx="1"/>
          </p:nvPr>
        </p:nvPicPr>
        <p:blipFill>
          <a:blip r:embed="rId2" cstate="print"/>
          <a:stretch>
            <a:fillRect/>
          </a:stretch>
        </p:blipFill>
        <p:spPr>
          <a:xfrm>
            <a:off x="323528" y="1844824"/>
            <a:ext cx="8640960" cy="324036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428604"/>
            <a:ext cx="8534400" cy="758952"/>
          </a:xfrm>
        </p:spPr>
        <p:txBody>
          <a:bodyPr>
            <a:normAutofit fontScale="90000"/>
          </a:bodyPr>
          <a:lstStyle/>
          <a:p>
            <a:r>
              <a:rPr lang="tr-TR" b="1" dirty="0" smtClean="0"/>
              <a:t>Okul Tanıtım ve</a:t>
            </a:r>
            <a:br>
              <a:rPr lang="tr-TR" b="1" dirty="0" smtClean="0"/>
            </a:br>
            <a:r>
              <a:rPr lang="tr-TR" b="1" dirty="0" smtClean="0"/>
              <a:t>Hoş Geldiniz Etkinlikleri</a:t>
            </a:r>
            <a:endParaRPr lang="tr-TR" dirty="0"/>
          </a:p>
        </p:txBody>
      </p:sp>
      <p:pic>
        <p:nvPicPr>
          <p:cNvPr id="4" name="3 İçerik Yer Tutucusu" descr="okul-1.jpg"/>
          <p:cNvPicPr>
            <a:picLocks noGrp="1" noChangeAspect="1"/>
          </p:cNvPicPr>
          <p:nvPr>
            <p:ph sz="quarter" idx="1"/>
          </p:nvPr>
        </p:nvPicPr>
        <p:blipFill>
          <a:blip r:embed="rId2"/>
          <a:stretch>
            <a:fillRect/>
          </a:stretch>
        </p:blipFill>
        <p:spPr>
          <a:xfrm>
            <a:off x="1428728" y="1785926"/>
            <a:ext cx="6641217" cy="3736986"/>
          </a:xfrm>
          <a:prstGeom prst="rect">
            <a:avLst/>
          </a:prstGeom>
          <a:ln>
            <a:noFill/>
          </a:ln>
          <a:effectLst>
            <a:softEdge rad="112500"/>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357166"/>
            <a:ext cx="8534400" cy="758952"/>
          </a:xfrm>
        </p:spPr>
        <p:txBody>
          <a:bodyPr>
            <a:normAutofit fontScale="90000"/>
          </a:bodyPr>
          <a:lstStyle/>
          <a:p>
            <a:r>
              <a:rPr lang="tr-TR" b="1" dirty="0" smtClean="0"/>
              <a:t>OKUL TANITIM VE “HOŞ GELDİNİZ!” ETKİNLİKLERİ NEDEN ÖNEMLİDİR</a:t>
            </a:r>
            <a:endParaRPr lang="tr-TR" dirty="0"/>
          </a:p>
        </p:txBody>
      </p:sp>
      <p:sp>
        <p:nvSpPr>
          <p:cNvPr id="3" name="2 İçerik Yer Tutucusu"/>
          <p:cNvSpPr>
            <a:spLocks noGrp="1"/>
          </p:cNvSpPr>
          <p:nvPr>
            <p:ph sz="quarter" idx="1"/>
          </p:nvPr>
        </p:nvSpPr>
        <p:spPr/>
        <p:txBody>
          <a:bodyPr/>
          <a:lstStyle/>
          <a:p>
            <a:pPr algn="ctr"/>
            <a:r>
              <a:rPr lang="tr-TR" dirty="0" smtClean="0"/>
              <a:t>Gerek araştırmalar gerekse deneyimlerimiz bize öğrenci ve velilerin, öğrenci ve velilerin </a:t>
            </a:r>
            <a:r>
              <a:rPr lang="tr-TR" dirty="0" smtClean="0"/>
              <a:t>bir okulda </a:t>
            </a:r>
            <a:r>
              <a:rPr lang="tr-TR" dirty="0" smtClean="0"/>
              <a:t>ne kadar iyi karşılanırlarsa kendilerini o ölçüde okula ait, rahat ve güvende </a:t>
            </a:r>
            <a:r>
              <a:rPr lang="tr-TR" dirty="0" smtClean="0"/>
              <a:t>hissettiklerini göstermektedir.</a:t>
            </a:r>
          </a:p>
          <a:p>
            <a:pPr algn="ctr"/>
            <a:endParaRPr lang="tr-TR" dirty="0" smtClean="0"/>
          </a:p>
          <a:p>
            <a:pPr algn="ctr"/>
            <a:r>
              <a:rPr lang="tr-TR" dirty="0" smtClean="0"/>
              <a:t>Bu bölümdeki etkinlikler öğrenci ve velilerin okulun bölümlerini tanıyarak endişelerini </a:t>
            </a:r>
            <a:r>
              <a:rPr lang="tr-TR" dirty="0" smtClean="0"/>
              <a:t>azaltmayı ve </a:t>
            </a:r>
            <a:r>
              <a:rPr lang="tr-TR" dirty="0" smtClean="0"/>
              <a:t>kendilerini o okulun bir parçası gibi hissetmelerini sağlamayı amaçlamaktadır</a:t>
            </a:r>
            <a:endParaRPr lang="tr-T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“Hoş Geldiniz!” demenin pek çok yolu vardır. Pilot okullarımız, veli ve öğrencileri farklı </a:t>
            </a:r>
            <a:r>
              <a:rPr lang="tr-TR" dirty="0" smtClean="0"/>
              <a:t>uygulamalarla karşılamışlardır</a:t>
            </a:r>
            <a:r>
              <a:rPr lang="tr-TR" dirty="0" smtClean="0"/>
              <a:t>. Bunlar:</a:t>
            </a:r>
          </a:p>
          <a:p>
            <a:r>
              <a:rPr lang="tr-TR" dirty="0" smtClean="0"/>
              <a:t>• Öğrenci ve veliler için bir karşılama masası oluşturmak ve öğrenciler için yaka kartları hazırlamak,</a:t>
            </a:r>
          </a:p>
          <a:p>
            <a:r>
              <a:rPr lang="tr-TR" dirty="0" smtClean="0"/>
              <a:t>• Öğrenci ve velileri kapıda kolonya ve şekerle karşılamak,</a:t>
            </a:r>
          </a:p>
          <a:p>
            <a:r>
              <a:rPr lang="tr-TR" dirty="0" smtClean="0"/>
              <a:t>• Öğrenciler için “Hoş Geldiniz </a:t>
            </a:r>
            <a:r>
              <a:rPr lang="tr-TR" dirty="0" smtClean="0"/>
              <a:t>2022 </a:t>
            </a:r>
            <a:r>
              <a:rPr lang="tr-TR" dirty="0" smtClean="0"/>
              <a:t>mezunları!” afişi hazırlayarak bunu okulun dışında </a:t>
            </a:r>
            <a:r>
              <a:rPr lang="tr-TR" dirty="0" smtClean="0"/>
              <a:t>görünür bir </a:t>
            </a:r>
            <a:r>
              <a:rPr lang="tr-TR" dirty="0" smtClean="0"/>
              <a:t>yere asmak,</a:t>
            </a:r>
            <a:endParaRPr lang="tr-T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6.jpg"/>
          <p:cNvPicPr>
            <a:picLocks noGrp="1" noChangeAspect="1"/>
          </p:cNvPicPr>
          <p:nvPr>
            <p:ph sz="quarter" idx="1"/>
          </p:nvPr>
        </p:nvPicPr>
        <p:blipFill>
          <a:blip r:embed="rId2" cstate="print"/>
          <a:stretch>
            <a:fillRect/>
          </a:stretch>
        </p:blipFill>
        <p:spPr>
          <a:xfrm>
            <a:off x="179512" y="1916832"/>
            <a:ext cx="8705244" cy="3888432"/>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7.pn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8.jpg"/>
          <p:cNvPicPr>
            <a:picLocks noGrp="1" noChangeAspect="1"/>
          </p:cNvPicPr>
          <p:nvPr>
            <p:ph sz="quarter" idx="1"/>
          </p:nvPr>
        </p:nvPicPr>
        <p:blipFill>
          <a:blip r:embed="rId2" cstate="print"/>
          <a:stretch>
            <a:fillRect/>
          </a:stretch>
        </p:blipFill>
        <p:spPr>
          <a:xfrm>
            <a:off x="0" y="0"/>
            <a:ext cx="9144000" cy="68580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9.jpg"/>
          <p:cNvPicPr>
            <a:picLocks noGrp="1" noChangeAspect="1"/>
          </p:cNvPicPr>
          <p:nvPr>
            <p:ph sz="quarter" idx="1"/>
          </p:nvPr>
        </p:nvPicPr>
        <p:blipFill>
          <a:blip r:embed="rId2" cstate="print"/>
          <a:stretch>
            <a:fillRect/>
          </a:stretch>
        </p:blipFill>
        <p:spPr>
          <a:xfrm>
            <a:off x="-86948" y="0"/>
            <a:ext cx="9230948" cy="6858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kul terk.jpg"/>
          <p:cNvPicPr>
            <a:picLocks noGrp="1" noChangeAspect="1"/>
          </p:cNvPicPr>
          <p:nvPr>
            <p:ph sz="quarter" idx="1"/>
          </p:nvPr>
        </p:nvPicPr>
        <p:blipFill>
          <a:blip r:embed="rId2" cstate="print"/>
          <a:stretch>
            <a:fillRect/>
          </a:stretch>
        </p:blipFill>
        <p:spPr>
          <a:xfrm>
            <a:off x="928662" y="1785926"/>
            <a:ext cx="7643866" cy="39078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106466" y="0"/>
            <a:ext cx="9037533" cy="6858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428604"/>
            <a:ext cx="8534400" cy="758952"/>
          </a:xfrm>
        </p:spPr>
        <p:txBody>
          <a:bodyPr>
            <a:normAutofit fontScale="90000"/>
          </a:bodyPr>
          <a:lstStyle/>
          <a:p>
            <a:r>
              <a:rPr lang="tr-TR" b="1" dirty="0" smtClean="0"/>
              <a:t>Kurallara ve Yönetmeliklere</a:t>
            </a:r>
            <a:br>
              <a:rPr lang="tr-TR" b="1" dirty="0" smtClean="0"/>
            </a:br>
            <a:r>
              <a:rPr lang="tr-TR" b="1" dirty="0" smtClean="0"/>
              <a:t>İlişkin Bilgilendirme Etkinlikleri</a:t>
            </a:r>
            <a:endParaRPr lang="tr-TR" dirty="0"/>
          </a:p>
        </p:txBody>
      </p:sp>
      <p:pic>
        <p:nvPicPr>
          <p:cNvPr id="4" name="3 İçerik Yer Tutucusu" descr="kural_kurallar_kitabi.jpg"/>
          <p:cNvPicPr>
            <a:picLocks noGrp="1" noChangeAspect="1"/>
          </p:cNvPicPr>
          <p:nvPr>
            <p:ph sz="quarter" idx="1"/>
          </p:nvPr>
        </p:nvPicPr>
        <p:blipFill>
          <a:blip r:embed="rId2"/>
          <a:stretch>
            <a:fillRect/>
          </a:stretch>
        </p:blipFill>
        <p:spPr>
          <a:xfrm>
            <a:off x="2000232" y="1857364"/>
            <a:ext cx="5357850" cy="4391777"/>
          </a:xfrm>
          <a:prstGeom prst="rect">
            <a:avLst/>
          </a:prstGeom>
          <a:ln>
            <a:noFill/>
          </a:ln>
          <a:effectLst>
            <a:softEdge rad="1125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KURALLAR NEDEN ÖNEMLİ?</a:t>
            </a:r>
            <a:endParaRPr lang="tr-TR" dirty="0"/>
          </a:p>
        </p:txBody>
      </p:sp>
      <p:sp>
        <p:nvSpPr>
          <p:cNvPr id="3" name="2 İçerik Yer Tutucusu"/>
          <p:cNvSpPr>
            <a:spLocks noGrp="1"/>
          </p:cNvSpPr>
          <p:nvPr>
            <p:ph sz="quarter" idx="1"/>
          </p:nvPr>
        </p:nvSpPr>
        <p:spPr/>
        <p:txBody>
          <a:bodyPr>
            <a:normAutofit/>
          </a:bodyPr>
          <a:lstStyle/>
          <a:p>
            <a:pPr algn="just"/>
            <a:r>
              <a:rPr lang="tr-TR" dirty="0" smtClean="0"/>
              <a:t>Her sosyal ortamda olduğu gibi okulda ve sınıfta bazı kurallara gerek vardır. Bu kurallara;</a:t>
            </a:r>
          </a:p>
          <a:p>
            <a:pPr algn="just"/>
            <a:r>
              <a:rPr lang="tr-TR" dirty="0" smtClean="0"/>
              <a:t>Okul </a:t>
            </a:r>
            <a:r>
              <a:rPr lang="tr-TR" dirty="0" smtClean="0"/>
              <a:t>ve sınıfı etkin bir biçimde yönetebilmek,</a:t>
            </a:r>
          </a:p>
          <a:p>
            <a:pPr algn="just"/>
            <a:r>
              <a:rPr lang="tr-TR" dirty="0" smtClean="0"/>
              <a:t>Tüm </a:t>
            </a:r>
            <a:r>
              <a:rPr lang="tr-TR" dirty="0" smtClean="0"/>
              <a:t>öğrencilere elverişli bir öğrenme ortamı yaratmak,</a:t>
            </a:r>
          </a:p>
          <a:p>
            <a:pPr algn="just"/>
            <a:r>
              <a:rPr lang="tr-TR" dirty="0" smtClean="0"/>
              <a:t>İstenmeyen </a:t>
            </a:r>
            <a:r>
              <a:rPr lang="tr-TR" dirty="0" smtClean="0"/>
              <a:t>davranışların ortaya çıkmasını önlemek,</a:t>
            </a:r>
          </a:p>
          <a:p>
            <a:pPr algn="just"/>
            <a:r>
              <a:rPr lang="tr-TR" dirty="0" smtClean="0"/>
              <a:t>Öğrencilere </a:t>
            </a:r>
            <a:r>
              <a:rPr lang="tr-TR" dirty="0" smtClean="0"/>
              <a:t>toplumda beraber yaşamayı ve herkesin hakkına saygı duymalarını </a:t>
            </a:r>
            <a:r>
              <a:rPr lang="tr-TR" dirty="0" smtClean="0"/>
              <a:t>öğretmek için </a:t>
            </a:r>
            <a:r>
              <a:rPr lang="tr-TR" dirty="0" smtClean="0"/>
              <a:t>ihtiyaç </a:t>
            </a:r>
            <a:r>
              <a:rPr lang="tr-TR" dirty="0" smtClean="0"/>
              <a:t>duyarız.Dolayısıyla </a:t>
            </a:r>
            <a:r>
              <a:rPr lang="tr-TR" dirty="0" smtClean="0"/>
              <a:t>kuralların öğrenilmesi eğitim ve öğretim yılının başında gerçekleştirilmesi </a:t>
            </a:r>
            <a:r>
              <a:rPr lang="tr-TR" dirty="0" smtClean="0"/>
              <a:t>gereken uygulamalardan </a:t>
            </a:r>
            <a:r>
              <a:rPr lang="tr-TR" dirty="0" smtClean="0"/>
              <a:t>birisidir.</a:t>
            </a:r>
            <a:endParaRPr lang="tr-T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67544" y="2204864"/>
            <a:ext cx="8284593" cy="352839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sz="quarter" idx="1"/>
          </p:nvPr>
        </p:nvPicPr>
        <p:blipFill>
          <a:blip r:embed="rId2" cstate="print"/>
          <a:srcRect/>
          <a:stretch>
            <a:fillRect/>
          </a:stretch>
        </p:blipFill>
        <p:spPr bwMode="auto">
          <a:xfrm>
            <a:off x="0" y="0"/>
            <a:ext cx="9091705"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0" y="0"/>
            <a:ext cx="9139043" cy="68580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5122" name="Picture 2"/>
          <p:cNvPicPr>
            <a:picLocks noGrp="1" noChangeAspect="1" noChangeArrowheads="1"/>
          </p:cNvPicPr>
          <p:nvPr>
            <p:ph sz="quarter" idx="1"/>
          </p:nvPr>
        </p:nvPicPr>
        <p:blipFill>
          <a:blip r:embed="rId2" cstate="print"/>
          <a:srcRect/>
          <a:stretch>
            <a:fillRect/>
          </a:stretch>
        </p:blipFill>
        <p:spPr bwMode="auto">
          <a:xfrm>
            <a:off x="0" y="0"/>
            <a:ext cx="9118083" cy="68580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6146"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7170"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8194" name="Picture 2"/>
          <p:cNvPicPr>
            <a:picLocks noGrp="1" noChangeAspect="1" noChangeArrowheads="1"/>
          </p:cNvPicPr>
          <p:nvPr>
            <p:ph sz="quarter" idx="1"/>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r>
              <a:rPr lang="tr-TR" dirty="0" smtClean="0"/>
              <a:t>Yukarıda verilen araştırma bulguları özellikle 9. sınıf döneminde </a:t>
            </a:r>
            <a:r>
              <a:rPr lang="tr-TR" dirty="0" smtClean="0">
                <a:solidFill>
                  <a:srgbClr val="FF0000"/>
                </a:solidFill>
                <a:effectLst>
                  <a:outerShdw blurRad="38100" dist="38100" dir="2700000" algn="tl">
                    <a:srgbClr val="000000">
                      <a:alpha val="43137"/>
                    </a:srgbClr>
                  </a:outerShdw>
                </a:effectLst>
              </a:rPr>
              <a:t>akademik başarısızlık ve okulu terk etme gibi sorunların yoğunlukla yaşandığını</a:t>
            </a:r>
            <a:r>
              <a:rPr lang="tr-TR" dirty="0" smtClean="0"/>
              <a:t> ve öğrencilerin akademik başarılarının artırılmasında ve okula bağlılıklarının geliştirilmesinde okula uyum sağlama sürecinin önemli olduğunu göstermektedir</a:t>
            </a:r>
          </a:p>
          <a:p>
            <a:pPr algn="ctr"/>
            <a:r>
              <a:rPr lang="tr-TR" dirty="0" smtClean="0"/>
              <a:t>Nitekim bu araştırma sonucunda geliştirilen politika önerilerinden biri de </a:t>
            </a:r>
            <a:r>
              <a:rPr lang="tr-TR" i="1" dirty="0" smtClean="0">
                <a:solidFill>
                  <a:srgbClr val="FF0000"/>
                </a:solidFill>
              </a:rPr>
              <a:t>liseye yeni başlayan öğrencilere yönelik okula uyum programının geliştirilmesidir</a:t>
            </a:r>
            <a:r>
              <a:rPr lang="tr-TR" dirty="0" smtClean="0"/>
              <a:t>.</a:t>
            </a:r>
            <a:endParaRPr lang="tr-T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9218" name="Picture 2"/>
          <p:cNvPicPr>
            <a:picLocks noChangeAspect="1" noChangeArrowheads="1"/>
          </p:cNvPicPr>
          <p:nvPr/>
        </p:nvPicPr>
        <p:blipFill>
          <a:blip r:embed="rId2" cstate="print"/>
          <a:srcRect/>
          <a:stretch>
            <a:fillRect/>
          </a:stretch>
        </p:blipFill>
        <p:spPr bwMode="auto">
          <a:xfrm>
            <a:off x="0" y="0"/>
            <a:ext cx="9143999" cy="6857999"/>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a:stretch>
            <a:fillRect/>
          </a:stretch>
        </p:blipFill>
        <p:spPr bwMode="auto">
          <a:xfrm>
            <a:off x="571472" y="1714488"/>
            <a:ext cx="8044412" cy="371477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85728"/>
            <a:ext cx="8534400" cy="758952"/>
          </a:xfrm>
        </p:spPr>
        <p:txBody>
          <a:bodyPr>
            <a:normAutofit fontScale="90000"/>
          </a:bodyPr>
          <a:lstStyle/>
          <a:p>
            <a:r>
              <a:rPr lang="tr-TR" b="1" dirty="0" smtClean="0"/>
              <a:t>Uyumu </a:t>
            </a:r>
            <a:r>
              <a:rPr lang="tr-TR" b="1" dirty="0" smtClean="0"/>
              <a:t>Kolaylaştıran Sosyal </a:t>
            </a:r>
            <a:r>
              <a:rPr lang="tr-TR" b="1" dirty="0" smtClean="0"/>
              <a:t>Becerileri</a:t>
            </a:r>
            <a:br>
              <a:rPr lang="tr-TR" b="1" dirty="0" smtClean="0"/>
            </a:br>
            <a:r>
              <a:rPr lang="tr-TR" b="1" dirty="0" smtClean="0"/>
              <a:t>Kazandırmaya Yönelik Etkinlikler</a:t>
            </a:r>
            <a:endParaRPr lang="tr-TR" dirty="0"/>
          </a:p>
        </p:txBody>
      </p:sp>
      <p:pic>
        <p:nvPicPr>
          <p:cNvPr id="6" name="5 İçerik Yer Tutucusu" descr="trabajo-en-equipo-fuera-de-la-oficina.jpg"/>
          <p:cNvPicPr>
            <a:picLocks noGrp="1" noChangeAspect="1"/>
          </p:cNvPicPr>
          <p:nvPr>
            <p:ph sz="quarter" idx="1"/>
          </p:nvPr>
        </p:nvPicPr>
        <p:blipFill>
          <a:blip r:embed="rId2"/>
          <a:stretch>
            <a:fillRect/>
          </a:stretch>
        </p:blipFill>
        <p:spPr>
          <a:xfrm>
            <a:off x="1785918" y="1857364"/>
            <a:ext cx="5643601" cy="3813244"/>
          </a:xfrm>
          <a:prstGeom prst="rect">
            <a:avLst/>
          </a:prstGeom>
          <a:ln>
            <a:noFill/>
          </a:ln>
          <a:effectLst>
            <a:softEdge rad="112500"/>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endParaRPr lang="tr-TR" dirty="0" smtClean="0"/>
          </a:p>
          <a:p>
            <a:pPr algn="ctr"/>
            <a:endParaRPr lang="tr-TR" dirty="0" smtClean="0"/>
          </a:p>
          <a:p>
            <a:pPr algn="ctr"/>
            <a:r>
              <a:rPr lang="tr-TR" dirty="0" smtClean="0"/>
              <a:t>Uyum </a:t>
            </a:r>
            <a:r>
              <a:rPr lang="tr-TR" dirty="0" smtClean="0"/>
              <a:t>sorununu ortaya çıkaran tek bir etmen olmadığı gibi</a:t>
            </a:r>
            <a:r>
              <a:rPr lang="tr-TR" i="1" dirty="0" smtClean="0">
                <a:solidFill>
                  <a:srgbClr val="FF0000"/>
                </a:solidFill>
              </a:rPr>
              <a:t>, uyumu kolaylaştıran tek bir </a:t>
            </a:r>
            <a:r>
              <a:rPr lang="tr-TR" i="1" dirty="0" smtClean="0">
                <a:solidFill>
                  <a:srgbClr val="FF0000"/>
                </a:solidFill>
              </a:rPr>
              <a:t>etmen ya </a:t>
            </a:r>
            <a:r>
              <a:rPr lang="tr-TR" i="1" dirty="0" smtClean="0">
                <a:solidFill>
                  <a:srgbClr val="FF0000"/>
                </a:solidFill>
              </a:rPr>
              <a:t>da beceri de yoktur. </a:t>
            </a:r>
            <a:r>
              <a:rPr lang="tr-TR" dirty="0" smtClean="0"/>
              <a:t>Öğrencinin belli sosyal ve akademik becerilere sahip olmasının yanı </a:t>
            </a:r>
            <a:r>
              <a:rPr lang="tr-TR" dirty="0" smtClean="0"/>
              <a:t>sıra öğretmen </a:t>
            </a:r>
            <a:r>
              <a:rPr lang="tr-TR" dirty="0" smtClean="0"/>
              <a:t>tutumları, okula ilişkin bilgilenme gibi etmenlerin uyumu kolaylaştırdığı </a:t>
            </a:r>
            <a:r>
              <a:rPr lang="tr-TR" dirty="0" smtClean="0"/>
              <a:t>bilinmektedir.</a:t>
            </a:r>
            <a:endParaRPr lang="tr-T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sz="quarter" idx="1"/>
          </p:nvPr>
        </p:nvPicPr>
        <p:blipFill>
          <a:blip r:embed="rId2" cstate="print"/>
          <a:srcRect/>
          <a:stretch>
            <a:fillRect/>
          </a:stretch>
        </p:blipFill>
        <p:spPr bwMode="auto">
          <a:xfrm>
            <a:off x="571472" y="2000240"/>
            <a:ext cx="8178735" cy="3357586"/>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2290" name="Picture 2"/>
          <p:cNvPicPr>
            <a:picLocks noGrp="1" noChangeAspect="1" noChangeArrowheads="1"/>
          </p:cNvPicPr>
          <p:nvPr>
            <p:ph sz="quarter" idx="1"/>
          </p:nvPr>
        </p:nvPicPr>
        <p:blipFill>
          <a:blip r:embed="rId2" cstate="print"/>
          <a:srcRect/>
          <a:stretch>
            <a:fillRect/>
          </a:stretch>
        </p:blipFill>
        <p:spPr bwMode="auto">
          <a:xfrm>
            <a:off x="-20484" y="0"/>
            <a:ext cx="9164483" cy="68580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dirty="0"/>
          </a:p>
        </p:txBody>
      </p:sp>
      <p:pic>
        <p:nvPicPr>
          <p:cNvPr id="1331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endParaRPr lang="tr-TR"/>
          </a:p>
        </p:txBody>
      </p:sp>
      <p:pic>
        <p:nvPicPr>
          <p:cNvPr id="14338" name="Picture 2"/>
          <p:cNvPicPr>
            <a:picLocks noChangeAspect="1" noChangeArrowheads="1"/>
          </p:cNvPicPr>
          <p:nvPr/>
        </p:nvPicPr>
        <p:blipFill>
          <a:blip r:embed="rId2" cstate="print"/>
          <a:srcRect/>
          <a:stretch>
            <a:fillRect/>
          </a:stretch>
        </p:blipFill>
        <p:spPr bwMode="auto">
          <a:xfrm>
            <a:off x="-23976" y="0"/>
            <a:ext cx="9167976" cy="6857999"/>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sz="quarter" idx="1"/>
          </p:nvPr>
        </p:nvPicPr>
        <p:blipFill>
          <a:blip r:embed="rId2" cstate="print"/>
          <a:srcRect/>
          <a:stretch>
            <a:fillRect/>
          </a:stretch>
        </p:blipFill>
        <p:spPr bwMode="auto">
          <a:xfrm>
            <a:off x="500034" y="1643050"/>
            <a:ext cx="8217729" cy="1857388"/>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500034" y="3500438"/>
            <a:ext cx="8126399" cy="2214578"/>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6386"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r>
              <a:rPr lang="tr-TR" dirty="0" smtClean="0"/>
              <a:t>Geçiş dönemlerine ilişkin araştırmalar, özellikle 9. sınıfa geçişin önemli olduğunu vurgular. Çünkü 9. sınıf, öğrencilerin “</a:t>
            </a:r>
            <a:r>
              <a:rPr lang="tr-TR" b="1" dirty="0" smtClean="0">
                <a:solidFill>
                  <a:srgbClr val="FF0000"/>
                </a:solidFill>
              </a:rPr>
              <a:t>en fazla zorlandıkları</a:t>
            </a:r>
            <a:r>
              <a:rPr lang="tr-TR" dirty="0" smtClean="0"/>
              <a:t>” bir yıl olarak tanımlanır. Öğrencilerin bu yıla ilişkin deneyimleri, liseyi bitirip bitirmeyeceklerini belirleyebilmektedir.</a:t>
            </a:r>
            <a:endParaRPr lang="tr-TR"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7410" name="Picture 2"/>
          <p:cNvPicPr>
            <a:picLocks noGrp="1" noChangeAspect="1" noChangeArrowheads="1"/>
          </p:cNvPicPr>
          <p:nvPr>
            <p:ph sz="quarter" idx="1"/>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18434" name="Picture 2"/>
          <p:cNvPicPr>
            <a:picLocks noGrp="1" noChangeAspect="1" noChangeArrowheads="1"/>
          </p:cNvPicPr>
          <p:nvPr>
            <p:ph sz="quarter" idx="1"/>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5" name="4 İçerik Yer Tutucusu"/>
          <p:cNvSpPr>
            <a:spLocks noGrp="1"/>
          </p:cNvSpPr>
          <p:nvPr>
            <p:ph sz="quarter" idx="1"/>
          </p:nvPr>
        </p:nvSpPr>
        <p:spPr/>
        <p:txBody>
          <a:bodyPr/>
          <a:lstStyle/>
          <a:p>
            <a:endParaRPr lang="tr-TR" dirty="0"/>
          </a:p>
        </p:txBody>
      </p:sp>
      <p:pic>
        <p:nvPicPr>
          <p:cNvPr id="19459" name="Picture 3"/>
          <p:cNvPicPr>
            <a:picLocks noChangeAspect="1" noChangeArrowheads="1"/>
          </p:cNvPicPr>
          <p:nvPr/>
        </p:nvPicPr>
        <p:blipFill>
          <a:blip r:embed="rId2" cstate="print"/>
          <a:srcRect/>
          <a:stretch>
            <a:fillRect/>
          </a:stretch>
        </p:blipFill>
        <p:spPr bwMode="auto">
          <a:xfrm>
            <a:off x="-7574" y="0"/>
            <a:ext cx="9151574" cy="6858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endParaRPr lang="tr-TR" dirty="0" smtClean="0"/>
          </a:p>
          <a:p>
            <a:pPr algn="ctr"/>
            <a:r>
              <a:rPr lang="tr-TR" dirty="0" smtClean="0"/>
              <a:t>Uyum etkinliklerinin hedeflerine ulaşmasında etkili ve doğru bir planlamanın yapılması oldukça önemlidir. Bu nedenle planlamanın </a:t>
            </a:r>
            <a:r>
              <a:rPr lang="tr-TR" i="1" dirty="0" smtClean="0">
                <a:effectLst>
                  <a:outerShdw blurRad="38100" dist="38100" dir="2700000" algn="tl">
                    <a:srgbClr val="000000">
                      <a:alpha val="43137"/>
                    </a:srgbClr>
                  </a:outerShdw>
                </a:effectLst>
              </a:rPr>
              <a:t>okulunuzdaki tüm paydaşların katılımıyla büyük bir titizlikle yapılması ve uygulama sürecini etkileyebilecek tüm etmenlerin hesaba katılması </a:t>
            </a:r>
            <a:r>
              <a:rPr lang="tr-TR" dirty="0" smtClean="0"/>
              <a:t>büyük önem arz etmektedir.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lgn="ctr"/>
            <a:r>
              <a:rPr lang="tr-TR" dirty="0" smtClean="0"/>
              <a:t>Uyum Programı’na tüm öğrencilerin katılımının yanı sıra velilerin de katılımını sağlamak gerekir çünkü öğrenciler gibi </a:t>
            </a:r>
            <a:r>
              <a:rPr lang="tr-TR" i="1" dirty="0" smtClean="0">
                <a:solidFill>
                  <a:srgbClr val="FF0000"/>
                </a:solidFill>
              </a:rPr>
              <a:t>veliler de kaygı ve endişe yaşayabilir</a:t>
            </a:r>
            <a:r>
              <a:rPr lang="tr-TR" dirty="0" smtClean="0"/>
              <a:t>, okul ve okuldaki eğitim süreci, yurtlardaki işleyiş hakkında bilgi sahibi olmak ve öğretmenlerle tanışmak isteyebilirler. Velilerin programa katılımı, </a:t>
            </a:r>
            <a:r>
              <a:rPr lang="tr-TR" i="1" dirty="0" smtClean="0">
                <a:solidFill>
                  <a:srgbClr val="FF0000"/>
                </a:solidFill>
              </a:rPr>
              <a:t>ilerleyen dönemlerdeki okul aile birlikteliğini de olumlu yönde etkileyecektir</a:t>
            </a:r>
            <a:endParaRPr lang="tr-TR" i="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pPr algn="ctr"/>
            <a:r>
              <a:rPr lang="tr-TR" dirty="0"/>
              <a:t>O</a:t>
            </a:r>
            <a:r>
              <a:rPr lang="tr-TR" dirty="0" smtClean="0"/>
              <a:t>kuldaki </a:t>
            </a:r>
            <a:r>
              <a:rPr lang="tr-TR" i="1" dirty="0" smtClean="0">
                <a:solidFill>
                  <a:srgbClr val="FF0000"/>
                </a:solidFill>
              </a:rPr>
              <a:t>tüm öğretmenlerin planlama , hazırlık, uygulama ve değerlendirme aşamalarına aktif katılımları önemlidir.</a:t>
            </a:r>
            <a:r>
              <a:rPr lang="tr-TR" dirty="0" smtClean="0"/>
              <a:t> Branş öğretmenlerinin planlama sürecine katılması ve program kapsamında düzenlenen etkinliklerin uygulanmasına destek vermesi gerekmektedir.</a:t>
            </a:r>
            <a:endParaRPr lang="tr-TR"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Modü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133</TotalTime>
  <Words>1161</Words>
  <Application>Microsoft Office PowerPoint</Application>
  <PresentationFormat>Ekran Gösterisi (4:3)</PresentationFormat>
  <Paragraphs>67</Paragraphs>
  <Slides>62</Slides>
  <Notes>0</Notes>
  <HiddenSlides>0</HiddenSlides>
  <MMClips>0</MMClips>
  <ScaleCrop>false</ScaleCrop>
  <HeadingPairs>
    <vt:vector size="4" baseType="variant">
      <vt:variant>
        <vt:lpstr>Tema</vt:lpstr>
      </vt:variant>
      <vt:variant>
        <vt:i4>1</vt:i4>
      </vt:variant>
      <vt:variant>
        <vt:lpstr>Slayt Başlıkları</vt:lpstr>
      </vt:variant>
      <vt:variant>
        <vt:i4>62</vt:i4>
      </vt:variant>
    </vt:vector>
  </HeadingPairs>
  <TitlesOfParts>
    <vt:vector size="63" baseType="lpstr">
      <vt:lpstr>Kent</vt:lpstr>
      <vt:lpstr>UYUMU KOLAYLAŞTIRAN ETKİNLİKLER</vt:lpstr>
      <vt:lpstr>Slayt 2</vt:lpstr>
      <vt:lpstr>Slayt 3</vt:lpstr>
      <vt:lpstr>Slayt 4</vt:lpstr>
      <vt:lpstr>Slayt 5</vt:lpstr>
      <vt:lpstr>Slayt 6</vt:lpstr>
      <vt:lpstr>Slayt 7</vt:lpstr>
      <vt:lpstr>Slayt 8</vt:lpstr>
      <vt:lpstr>Slayt 9</vt:lpstr>
      <vt:lpstr>UYGULAMADA DİKKAT EDİLECEK NOKTALAR</vt:lpstr>
      <vt:lpstr>Slayt 11</vt:lpstr>
      <vt:lpstr>Slayt 12</vt:lpstr>
      <vt:lpstr>Slayt 13</vt:lpstr>
      <vt:lpstr>Slayt 14</vt:lpstr>
      <vt:lpstr>Slayt 15</vt:lpstr>
      <vt:lpstr>Slayt 16</vt:lpstr>
      <vt:lpstr>Slayt 17</vt:lpstr>
      <vt:lpstr>Slayt 18</vt:lpstr>
      <vt:lpstr>Slayt 19</vt:lpstr>
      <vt:lpstr>ÖĞRETMENE NOTLAR</vt:lpstr>
      <vt:lpstr>Slayt 21</vt:lpstr>
      <vt:lpstr>Slayt 22</vt:lpstr>
      <vt:lpstr>TANIŞMA ETKİNLİKLERİ</vt:lpstr>
      <vt:lpstr>TANIŞMA ETKİNLİKLERİ NEDEN ÖNEMLİDİR?</vt:lpstr>
      <vt:lpstr>Slayt 25</vt:lpstr>
      <vt:lpstr>Slayt 26</vt:lpstr>
      <vt:lpstr>Slayt 27</vt:lpstr>
      <vt:lpstr>Slayt 28</vt:lpstr>
      <vt:lpstr>Slayt 29</vt:lpstr>
      <vt:lpstr>Slayt 30</vt:lpstr>
      <vt:lpstr>Slayt 31</vt:lpstr>
      <vt:lpstr>Slayt 32</vt:lpstr>
      <vt:lpstr>Okul Tanıtım ve Hoş Geldiniz Etkinlikleri</vt:lpstr>
      <vt:lpstr>OKUL TANITIM VE “HOŞ GELDİNİZ!” ETKİNLİKLERİ NEDEN ÖNEMLİDİR</vt:lpstr>
      <vt:lpstr>Slayt 35</vt:lpstr>
      <vt:lpstr>Slayt 36</vt:lpstr>
      <vt:lpstr>Slayt 37</vt:lpstr>
      <vt:lpstr>Slayt 38</vt:lpstr>
      <vt:lpstr>Slayt 39</vt:lpstr>
      <vt:lpstr>Slayt 40</vt:lpstr>
      <vt:lpstr>Kurallara ve Yönetmeliklere İlişkin Bilgilendirme Etkinlikleri</vt:lpstr>
      <vt:lpstr>KURALLAR NEDEN ÖNEMLİ?</vt:lpstr>
      <vt:lpstr>Slayt 43</vt:lpstr>
      <vt:lpstr>Slayt 44</vt:lpstr>
      <vt:lpstr>Slayt 45</vt:lpstr>
      <vt:lpstr>Slayt 46</vt:lpstr>
      <vt:lpstr>Slayt 47</vt:lpstr>
      <vt:lpstr>Slayt 48</vt:lpstr>
      <vt:lpstr>Slayt 49</vt:lpstr>
      <vt:lpstr>Slayt 50</vt:lpstr>
      <vt:lpstr>Slayt 51</vt:lpstr>
      <vt:lpstr>Uyumu Kolaylaştıran Sosyal Becerileri Kazandırmaya Yönelik Etkinlikler</vt:lpstr>
      <vt:lpstr>Slayt 53</vt:lpstr>
      <vt:lpstr>Slayt 54</vt:lpstr>
      <vt:lpstr>Slayt 55</vt:lpstr>
      <vt:lpstr>Slayt 56</vt:lpstr>
      <vt:lpstr>Slayt 57</vt:lpstr>
      <vt:lpstr>Slayt 58</vt:lpstr>
      <vt:lpstr>Slayt 59</vt:lpstr>
      <vt:lpstr>Slayt 60</vt:lpstr>
      <vt:lpstr>Slayt 61</vt:lpstr>
      <vt:lpstr>Slayt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UYUMU KOLAYLAŞTIRAN ETKİNLİKLER</dc:title>
  <dc:creator>hedef pc</dc:creator>
  <cp:lastModifiedBy>hedef</cp:lastModifiedBy>
  <cp:revision>57</cp:revision>
  <dcterms:created xsi:type="dcterms:W3CDTF">2018-08-30T23:15:16Z</dcterms:created>
  <dcterms:modified xsi:type="dcterms:W3CDTF">2018-09-04T06:44:17Z</dcterms:modified>
</cp:coreProperties>
</file>