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0" r:id="rId6"/>
    <p:sldId id="264" r:id="rId7"/>
    <p:sldId id="265" r:id="rId8"/>
    <p:sldId id="261" r:id="rId9"/>
    <p:sldId id="262" r:id="rId10"/>
    <p:sldId id="263" r:id="rId11"/>
    <p:sldId id="266" r:id="rId12"/>
    <p:sldId id="267" r:id="rId13"/>
    <p:sldId id="268" r:id="rId14"/>
    <p:sldId id="269" r:id="rId15"/>
    <p:sldId id="270" r:id="rId16"/>
    <p:sldId id="271" r:id="rId17"/>
    <p:sldId id="272" r:id="rId18"/>
    <p:sldId id="286" r:id="rId19"/>
    <p:sldId id="273" r:id="rId20"/>
    <p:sldId id="274" r:id="rId21"/>
    <p:sldId id="275" r:id="rId22"/>
    <p:sldId id="276" r:id="rId23"/>
    <p:sldId id="277" r:id="rId24"/>
    <p:sldId id="278" r:id="rId25"/>
    <p:sldId id="279" r:id="rId26"/>
    <p:sldId id="281" r:id="rId27"/>
    <p:sldId id="280" r:id="rId28"/>
    <p:sldId id="282" r:id="rId29"/>
    <p:sldId id="285" r:id="rId30"/>
    <p:sldId id="283" r:id="rId31"/>
    <p:sldId id="284"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025B9-86A9-4F86-A1AE-F76D33062346}" type="datetimeFigureOut">
              <a:rPr lang="tr-TR" smtClean="0"/>
              <a:pPr/>
              <a:t>23.10.2019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EED10-02B2-4D2C-A1CE-57604A156077}" type="slidenum">
              <a:rPr lang="tr-TR" smtClean="0"/>
              <a:pPr/>
              <a:t>‹#›</a:t>
            </a:fld>
            <a:endParaRPr lang="tr-TR"/>
          </a:p>
        </p:txBody>
      </p:sp>
    </p:spTree>
    <p:extLst>
      <p:ext uri="{BB962C8B-B14F-4D97-AF65-F5344CB8AC3E}">
        <p14:creationId xmlns:p14="http://schemas.microsoft.com/office/powerpoint/2010/main" xmlns="" val="387736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0AEED10-02B2-4D2C-A1CE-57604A156077}" type="slidenum">
              <a:rPr lang="tr-TR" smtClean="0"/>
              <a:pPr/>
              <a:t>8</a:t>
            </a:fld>
            <a:endParaRPr lang="tr-TR"/>
          </a:p>
        </p:txBody>
      </p:sp>
    </p:spTree>
    <p:extLst>
      <p:ext uri="{BB962C8B-B14F-4D97-AF65-F5344CB8AC3E}">
        <p14:creationId xmlns:p14="http://schemas.microsoft.com/office/powerpoint/2010/main" xmlns="" val="283730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F302176B-0E47-46AC-8F43-DAB4B8A37D06}" type="slidenum">
              <a:rPr lang="tr-TR" smtClean="0"/>
              <a:pPr/>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Başlık ve Metin Üzerind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8229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3941763"/>
            <a:ext cx="8229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457200" y="6243638"/>
            <a:ext cx="2133600" cy="457200"/>
          </a:xfrm>
        </p:spPr>
        <p:txBody>
          <a:bodyPr/>
          <a:lstStyle>
            <a:lvl1pPr>
              <a:defRPr/>
            </a:lvl1pPr>
          </a:lstStyle>
          <a:p>
            <a:endParaRPr lang="tr-TR" altLang="tr-TR"/>
          </a:p>
        </p:txBody>
      </p:sp>
      <p:sp>
        <p:nvSpPr>
          <p:cNvPr id="6" name="Altbilgi Yer Tutucusu 5"/>
          <p:cNvSpPr>
            <a:spLocks noGrp="1"/>
          </p:cNvSpPr>
          <p:nvPr>
            <p:ph type="ftr" sz="quarter" idx="11"/>
          </p:nvPr>
        </p:nvSpPr>
        <p:spPr>
          <a:xfrm>
            <a:off x="3124200" y="6248400"/>
            <a:ext cx="2895600" cy="457200"/>
          </a:xfrm>
        </p:spPr>
        <p:txBody>
          <a:bodyPr/>
          <a:lstStyle>
            <a:lvl1pPr>
              <a:defRPr/>
            </a:lvl1pPr>
          </a:lstStyle>
          <a:p>
            <a:endParaRPr lang="tr-TR" altLang="tr-TR"/>
          </a:p>
        </p:txBody>
      </p:sp>
      <p:sp>
        <p:nvSpPr>
          <p:cNvPr id="7" name="Slayt Numarası Yer Tutucusu 6"/>
          <p:cNvSpPr>
            <a:spLocks noGrp="1"/>
          </p:cNvSpPr>
          <p:nvPr>
            <p:ph type="sldNum" sz="quarter" idx="12"/>
          </p:nvPr>
        </p:nvSpPr>
        <p:spPr>
          <a:xfrm>
            <a:off x="6553200" y="6243638"/>
            <a:ext cx="2133600" cy="457200"/>
          </a:xfrm>
        </p:spPr>
        <p:txBody>
          <a:bodyPr/>
          <a:lstStyle>
            <a:lvl1pPr>
              <a:defRPr/>
            </a:lvl1pPr>
          </a:lstStyle>
          <a:p>
            <a:fld id="{C728507E-221D-416E-9DB7-A49FA71E193C}" type="slidenum">
              <a:rPr lang="tr-TR" altLang="tr-TR"/>
              <a:pPr/>
              <a:t>‹#›</a:t>
            </a:fld>
            <a:endParaRPr lang="tr-TR" altLang="tr-TR"/>
          </a:p>
        </p:txBody>
      </p:sp>
    </p:spTree>
    <p:extLst>
      <p:ext uri="{BB962C8B-B14F-4D97-AF65-F5344CB8AC3E}">
        <p14:creationId xmlns:p14="http://schemas.microsoft.com/office/powerpoint/2010/main" xmlns="" val="60305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F302176B-0E47-46AC-8F43-DAB4B8A37D06}" type="slidenum">
              <a:rPr lang="tr-TR" smtClean="0"/>
              <a:pPr/>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A23720DD-5B6D-40BF-8493-A6B52D484E6B}" type="datetimeFigureOut">
              <a:rPr lang="tr-TR" smtClean="0"/>
              <a:pPr/>
              <a:t>23.10.2019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F302176B-0E47-46AC-8F43-DAB4B8A37D06}" type="slidenum">
              <a:rPr lang="tr-TR" smtClean="0"/>
              <a:pPr/>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02176B-0E47-46AC-8F43-DAB4B8A37D06}" type="slidenum">
              <a:rPr lang="tr-TR" smtClean="0"/>
              <a:pPr/>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pPr/>
              <a:t>23.10.2019</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F302176B-0E47-46AC-8F43-DAB4B8A37D06}" type="slidenum">
              <a:rPr lang="tr-TR" smtClean="0"/>
              <a:pPr/>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A23720DD-5B6D-40BF-8493-A6B52D484E6B}" type="datetimeFigureOut">
              <a:rPr lang="tr-TR" smtClean="0"/>
              <a:pPr/>
              <a:t>23.10.2019</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3720DD-5B6D-40BF-8493-A6B52D484E6B}" type="datetimeFigureOut">
              <a:rPr lang="tr-TR" smtClean="0"/>
              <a:pPr/>
              <a:t>23.10.2019</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02176B-0E47-46AC-8F43-DAB4B8A37D06}" type="slidenum">
              <a:rPr lang="tr-TR" smtClean="0"/>
              <a:pPr/>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sz="3600" dirty="0" smtClean="0"/>
              <a:t>Simav Rehberlik ve Araştırma Merkezi</a:t>
            </a:r>
            <a:r>
              <a:rPr lang="tr-TR" dirty="0" smtClean="0"/>
              <a:t/>
            </a:r>
            <a:br>
              <a:rPr lang="tr-TR" dirty="0" smtClean="0"/>
            </a:br>
            <a:r>
              <a:rPr lang="tr-TR" dirty="0" smtClean="0"/>
              <a:t>Aile </a:t>
            </a:r>
            <a:r>
              <a:rPr lang="tr-TR" dirty="0" smtClean="0"/>
              <a:t>Sosyolojisi</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1600" y="2888168"/>
            <a:ext cx="7363302" cy="2959302"/>
          </a:xfrm>
          <a:prstGeom prst="rect">
            <a:avLst/>
          </a:prstGeom>
          <a:ln>
            <a:noFill/>
          </a:ln>
          <a:effectLst>
            <a:softEdge rad="112500"/>
          </a:effectLst>
        </p:spPr>
      </p:pic>
    </p:spTree>
    <p:extLst>
      <p:ext uri="{BB962C8B-B14F-4D97-AF65-F5344CB8AC3E}">
        <p14:creationId xmlns:p14="http://schemas.microsoft.com/office/powerpoint/2010/main" xmlns="" val="1945077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u="sng" dirty="0"/>
              <a:t>Ev ekonomisinden anne sorumludur</a:t>
            </a:r>
            <a:r>
              <a:rPr lang="tr-TR" dirty="0"/>
              <a:t>. Aileyi ekonomik olarak destekleyen baba, </a:t>
            </a:r>
            <a:r>
              <a:rPr lang="tr-TR" b="1" dirty="0">
                <a:solidFill>
                  <a:srgbClr val="FF0000"/>
                </a:solidFill>
              </a:rPr>
              <a:t>kazandığı paranın tümünü anneye</a:t>
            </a:r>
            <a:r>
              <a:rPr lang="tr-TR" dirty="0"/>
              <a:t> verir. Anne, bu paranın içinden babanın aylık harçlığını verir ve geri kalanını diğer harcamalarda kullanır. </a:t>
            </a:r>
            <a:r>
              <a:rPr lang="tr-TR" b="1" i="1" dirty="0"/>
              <a:t>Her ailenin en büyük rüyası kendi evlerine sahip olmaktır</a:t>
            </a:r>
            <a:r>
              <a:rPr lang="tr-TR" dirty="0"/>
              <a:t>. Kazanılan paranın büyük kısmı, ev ve araba </a:t>
            </a:r>
            <a:r>
              <a:rPr lang="tr-TR" dirty="0" err="1"/>
              <a:t>taksidi</a:t>
            </a:r>
            <a:r>
              <a:rPr lang="tr-TR" dirty="0"/>
              <a:t> ve çocukların gelecekteki okul masrafları için yapılan birikimlere harcanır. </a:t>
            </a:r>
          </a:p>
        </p:txBody>
      </p:sp>
    </p:spTree>
    <p:extLst>
      <p:ext uri="{BB962C8B-B14F-4D97-AF65-F5344CB8AC3E}">
        <p14:creationId xmlns:p14="http://schemas.microsoft.com/office/powerpoint/2010/main" xmlns="" val="465312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Çin Aile Yapısı</a:t>
            </a:r>
            <a:endParaRPr lang="tr-TR" dirty="0"/>
          </a:p>
        </p:txBody>
      </p:sp>
      <p:sp>
        <p:nvSpPr>
          <p:cNvPr id="3" name="İçerik Yer Tutucusu 2"/>
          <p:cNvSpPr>
            <a:spLocks noGrp="1"/>
          </p:cNvSpPr>
          <p:nvPr>
            <p:ph sz="quarter" idx="1"/>
          </p:nvPr>
        </p:nvSpPr>
        <p:spPr/>
        <p:txBody>
          <a:bodyPr/>
          <a:lstStyle/>
          <a:p>
            <a:pPr algn="just"/>
            <a:r>
              <a:rPr lang="tr-TR" dirty="0"/>
              <a:t>Çin</a:t>
            </a:r>
            <a:r>
              <a:rPr lang="tr-TR" b="1" dirty="0">
                <a:solidFill>
                  <a:srgbClr val="FF0000"/>
                </a:solidFill>
              </a:rPr>
              <a:t>, 1 milyar 300 milyonu</a:t>
            </a:r>
            <a:r>
              <a:rPr lang="tr-TR" dirty="0"/>
              <a:t> aşan nüfusuyla dünyanın en kalabalık ülkesi durumunda. Nüfus artışını yavaşlatmak için Çin’de uzun süredir </a:t>
            </a:r>
            <a:r>
              <a:rPr lang="tr-TR" b="1" dirty="0">
                <a:solidFill>
                  <a:srgbClr val="FF0000"/>
                </a:solidFill>
              </a:rPr>
              <a:t>tek çocuk politikası</a:t>
            </a:r>
            <a:r>
              <a:rPr lang="tr-TR" dirty="0"/>
              <a:t> uygulanıyor</a:t>
            </a:r>
            <a:r>
              <a:rPr lang="tr-TR" dirty="0" smtClean="0"/>
              <a:t>.</a:t>
            </a:r>
          </a:p>
          <a:p>
            <a:pPr algn="just"/>
            <a:r>
              <a:rPr lang="tr-TR" dirty="0"/>
              <a:t>Çin'deki </a:t>
            </a:r>
            <a:r>
              <a:rPr lang="tr-TR" b="1" dirty="0">
                <a:solidFill>
                  <a:srgbClr val="FF0000"/>
                </a:solidFill>
              </a:rPr>
              <a:t>geleneksel aile ahlakı</a:t>
            </a:r>
            <a:r>
              <a:rPr lang="tr-TR" dirty="0"/>
              <a:t>, soy ağacını devam ettirmeye büyük önem verir, evliliğin esas amacının da nesli devam ettirmek olduğunu savunurdu.</a:t>
            </a:r>
          </a:p>
        </p:txBody>
      </p:sp>
    </p:spTree>
    <p:extLst>
      <p:ext uri="{BB962C8B-B14F-4D97-AF65-F5344CB8AC3E}">
        <p14:creationId xmlns:p14="http://schemas.microsoft.com/office/powerpoint/2010/main" xmlns="" val="3228970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sz="2500" dirty="0"/>
              <a:t>E</a:t>
            </a:r>
            <a:r>
              <a:rPr lang="tr-TR" sz="2500" dirty="0" smtClean="0"/>
              <a:t>ski </a:t>
            </a:r>
            <a:r>
              <a:rPr lang="tr-TR" sz="2500" dirty="0"/>
              <a:t>çağlarda aile bağları, </a:t>
            </a:r>
            <a:r>
              <a:rPr lang="tr-TR" sz="2500" b="1" dirty="0">
                <a:solidFill>
                  <a:srgbClr val="FF0000"/>
                </a:solidFill>
              </a:rPr>
              <a:t>Çin toplumunun ekseni</a:t>
            </a:r>
            <a:r>
              <a:rPr lang="tr-TR" sz="2500" dirty="0"/>
              <a:t>ydi. Her dönemde kral ve imparatorlar, </a:t>
            </a:r>
            <a:r>
              <a:rPr lang="tr-TR" sz="2500" b="1" i="1" dirty="0"/>
              <a:t>ailelerdeki istikrarın korunmasına büyük önem verir</a:t>
            </a:r>
            <a:r>
              <a:rPr lang="tr-TR" sz="2500" dirty="0"/>
              <a:t>di. Çinlilerin gelenek ve görenekleri uyarınca, </a:t>
            </a:r>
            <a:r>
              <a:rPr lang="tr-TR" sz="2500" u="sng" dirty="0"/>
              <a:t>büyük ve kalabalık ailelere saygı </a:t>
            </a:r>
            <a:r>
              <a:rPr lang="tr-TR" sz="2500" u="sng" dirty="0" smtClean="0"/>
              <a:t>gösterilirdi.</a:t>
            </a:r>
          </a:p>
          <a:p>
            <a:pPr marL="274320" lvl="1" indent="0" algn="just">
              <a:buNone/>
            </a:pPr>
            <a:r>
              <a:rPr lang="tr-TR" sz="2500" dirty="0" smtClean="0">
                <a:solidFill>
                  <a:schemeClr val="tx1"/>
                </a:solidFill>
              </a:rPr>
              <a:t>Şimdi ise aileler küçülüyor. </a:t>
            </a:r>
            <a:r>
              <a:rPr lang="tr-TR" sz="2500" dirty="0">
                <a:solidFill>
                  <a:schemeClr val="tx1"/>
                </a:solidFill>
              </a:rPr>
              <a:t>Kentlerde </a:t>
            </a:r>
            <a:r>
              <a:rPr lang="tr-TR" sz="2500" b="1" dirty="0">
                <a:solidFill>
                  <a:srgbClr val="FF0000"/>
                </a:solidFill>
              </a:rPr>
              <a:t>bir aile genellikle karı koca ile </a:t>
            </a:r>
            <a:r>
              <a:rPr lang="tr-TR" sz="2500" b="1" dirty="0" smtClean="0">
                <a:solidFill>
                  <a:srgbClr val="FF0000"/>
                </a:solidFill>
              </a:rPr>
              <a:t>çocuğundan </a:t>
            </a:r>
            <a:r>
              <a:rPr lang="tr-TR" sz="2500" dirty="0">
                <a:solidFill>
                  <a:schemeClr val="tx1"/>
                </a:solidFill>
              </a:rPr>
              <a:t>oluşuyor. Ancak kırsal kesimlerde büyük aileler hala </a:t>
            </a:r>
            <a:r>
              <a:rPr lang="tr-TR" sz="2500" dirty="0" smtClean="0">
                <a:solidFill>
                  <a:schemeClr val="tx1"/>
                </a:solidFill>
              </a:rPr>
              <a:t>mevcut.</a:t>
            </a:r>
            <a:endParaRPr lang="tr-TR" sz="2500" u="sng" dirty="0">
              <a:solidFill>
                <a:schemeClr val="tx1"/>
              </a:solidFill>
            </a:endParaRPr>
          </a:p>
        </p:txBody>
      </p:sp>
    </p:spTree>
    <p:extLst>
      <p:ext uri="{BB962C8B-B14F-4D97-AF65-F5344CB8AC3E}">
        <p14:creationId xmlns:p14="http://schemas.microsoft.com/office/powerpoint/2010/main" xmlns="" val="1809146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Hindistan Aile Yapısı</a:t>
            </a:r>
            <a:endParaRPr lang="tr-TR" dirty="0"/>
          </a:p>
        </p:txBody>
      </p:sp>
      <p:sp>
        <p:nvSpPr>
          <p:cNvPr id="3" name="İçerik Yer Tutucusu 2"/>
          <p:cNvSpPr>
            <a:spLocks noGrp="1"/>
          </p:cNvSpPr>
          <p:nvPr>
            <p:ph sz="quarter" idx="1"/>
          </p:nvPr>
        </p:nvSpPr>
        <p:spPr/>
        <p:txBody>
          <a:bodyPr>
            <a:normAutofit lnSpcReduction="10000"/>
          </a:bodyPr>
          <a:lstStyle/>
          <a:p>
            <a:pPr algn="just"/>
            <a:r>
              <a:rPr lang="tr-TR" sz="2600" dirty="0"/>
              <a:t>Hintliler kendi aile sistemine çok değer verir. </a:t>
            </a:r>
            <a:r>
              <a:rPr lang="tr-TR" sz="2600" b="1" dirty="0"/>
              <a:t>Geleneksel Hint aile değerleri arasında </a:t>
            </a:r>
            <a:r>
              <a:rPr lang="tr-TR" sz="2600" b="1" dirty="0">
                <a:solidFill>
                  <a:srgbClr val="FF0000"/>
                </a:solidFill>
              </a:rPr>
              <a:t>saygı</a:t>
            </a:r>
            <a:r>
              <a:rPr lang="tr-TR" sz="2600" b="1" dirty="0"/>
              <a:t> ilk sırada yerini</a:t>
            </a:r>
            <a:r>
              <a:rPr lang="tr-TR" sz="2600" dirty="0"/>
              <a:t> almaktadır. </a:t>
            </a:r>
            <a:endParaRPr lang="tr-TR" sz="2600" dirty="0" smtClean="0"/>
          </a:p>
          <a:p>
            <a:pPr algn="just"/>
            <a:r>
              <a:rPr lang="tr-TR" sz="2600" dirty="0" smtClean="0"/>
              <a:t>Hayatları </a:t>
            </a:r>
            <a:r>
              <a:rPr lang="tr-TR" sz="2600" dirty="0"/>
              <a:t>boyunca baba aile birliğinin bir parçasıdır. Oğulları ebeveynleri ile tüm hayatlarını birlikte yaşar. </a:t>
            </a:r>
            <a:r>
              <a:rPr lang="tr-TR" sz="2600" b="1" dirty="0">
                <a:solidFill>
                  <a:srgbClr val="FF0000"/>
                </a:solidFill>
              </a:rPr>
              <a:t>Kızlar ise evleninceye kadar ebeveynleri </a:t>
            </a:r>
            <a:r>
              <a:rPr lang="tr-TR" sz="2600" dirty="0"/>
              <a:t>ile yaşıyor. Karşılıklı olarak birbirini destekleyen bir ilişki vardır. </a:t>
            </a:r>
            <a:endParaRPr lang="tr-TR" sz="2600" dirty="0" smtClean="0"/>
          </a:p>
          <a:p>
            <a:pPr algn="just"/>
            <a:r>
              <a:rPr lang="tr-TR" sz="2600" dirty="0" smtClean="0"/>
              <a:t>Ebeveynler </a:t>
            </a:r>
            <a:r>
              <a:rPr lang="tr-TR" sz="2600" dirty="0"/>
              <a:t>uzun süre çocuklarını destekleyebilir, kardeşleri birbirlerine destek olabilir ve oğulları yaşlılıkta Ebeveynlerine bakar.</a:t>
            </a:r>
          </a:p>
        </p:txBody>
      </p:sp>
    </p:spTree>
    <p:extLst>
      <p:ext uri="{BB962C8B-B14F-4D97-AF65-F5344CB8AC3E}">
        <p14:creationId xmlns:p14="http://schemas.microsoft.com/office/powerpoint/2010/main" xmlns="" val="313451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dirty="0" smtClean="0"/>
              <a:t>Hindistan </a:t>
            </a:r>
            <a:r>
              <a:rPr lang="tr-TR" dirty="0"/>
              <a:t>oldukça tabakalı bir toplumdur. </a:t>
            </a:r>
            <a:r>
              <a:rPr lang="tr-TR" b="1" dirty="0">
                <a:solidFill>
                  <a:srgbClr val="FF0000"/>
                </a:solidFill>
              </a:rPr>
              <a:t>Hint kültürü uzlaşmacı bir yapıya</a:t>
            </a:r>
            <a:r>
              <a:rPr lang="tr-TR" dirty="0"/>
              <a:t> sahiptir. Eski kültürünü korumayı başarırken, </a:t>
            </a:r>
            <a:r>
              <a:rPr lang="tr-TR" b="1" dirty="0">
                <a:effectLst>
                  <a:outerShdw blurRad="38100" dist="38100" dir="2700000" algn="tl">
                    <a:srgbClr val="000000">
                      <a:alpha val="43137"/>
                    </a:srgbClr>
                  </a:outerShdw>
                </a:effectLst>
              </a:rPr>
              <a:t>dışarıdan gelen yeni adetleri, gelenekleri ve fikirleri de kabul etmiş bir toplum</a:t>
            </a:r>
            <a:r>
              <a:rPr lang="tr-TR" dirty="0"/>
              <a:t>dur</a:t>
            </a:r>
            <a:r>
              <a:rPr lang="tr-TR" dirty="0" smtClean="0"/>
              <a:t>.</a:t>
            </a:r>
          </a:p>
          <a:p>
            <a:pPr algn="just"/>
            <a:r>
              <a:rPr lang="tr-TR" dirty="0" smtClean="0"/>
              <a:t>Bu yüzden Hindistan da </a:t>
            </a:r>
            <a:r>
              <a:rPr lang="tr-TR" b="1" dirty="0" smtClean="0">
                <a:solidFill>
                  <a:srgbClr val="FF0000"/>
                </a:solidFill>
              </a:rPr>
              <a:t>geniş aile kavramı diğer toplumlara oranla hala geçerliliğini</a:t>
            </a:r>
            <a:r>
              <a:rPr lang="tr-TR" dirty="0" smtClean="0"/>
              <a:t> korumaktadır.</a:t>
            </a:r>
            <a:endParaRPr lang="tr-TR" dirty="0"/>
          </a:p>
        </p:txBody>
      </p:sp>
    </p:spTree>
    <p:extLst>
      <p:ext uri="{BB962C8B-B14F-4D97-AF65-F5344CB8AC3E}">
        <p14:creationId xmlns:p14="http://schemas.microsoft.com/office/powerpoint/2010/main" xmlns="" val="67175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Ortadoğu’da Aile Yapısı</a:t>
            </a:r>
            <a:endParaRPr lang="tr-TR" dirty="0"/>
          </a:p>
        </p:txBody>
      </p:sp>
      <p:sp>
        <p:nvSpPr>
          <p:cNvPr id="3" name="İçerik Yer Tutucusu 2"/>
          <p:cNvSpPr>
            <a:spLocks noGrp="1"/>
          </p:cNvSpPr>
          <p:nvPr>
            <p:ph sz="quarter" idx="1"/>
          </p:nvPr>
        </p:nvSpPr>
        <p:spPr/>
        <p:txBody>
          <a:bodyPr/>
          <a:lstStyle/>
          <a:p>
            <a:pPr algn="just"/>
            <a:r>
              <a:rPr lang="tr-TR" dirty="0"/>
              <a:t>Ortadoğu’da </a:t>
            </a:r>
            <a:r>
              <a:rPr lang="tr-TR" dirty="0">
                <a:effectLst>
                  <a:outerShdw blurRad="38100" dist="38100" dir="2700000" algn="tl">
                    <a:srgbClr val="000000">
                      <a:alpha val="43137"/>
                    </a:srgbClr>
                  </a:outerShdw>
                </a:effectLst>
              </a:rPr>
              <a:t>gerek çocuk yetiştirme , gerek ebeveyn rolleri, evlilik ve toplumda cinsiyetlere ilişkin roller üzerinde</a:t>
            </a:r>
            <a:r>
              <a:rPr lang="tr-TR" dirty="0"/>
              <a:t> geçmişten günümüze gelen geleneklerin oldukça etkili olduğu görülmektedir</a:t>
            </a:r>
            <a:r>
              <a:rPr lang="tr-TR" dirty="0" smtClean="0"/>
              <a:t>.</a:t>
            </a:r>
          </a:p>
          <a:p>
            <a:pPr algn="just"/>
            <a:r>
              <a:rPr lang="tr-TR" dirty="0" smtClean="0"/>
              <a:t>Ortadoğu’daki aile yapısına bakacak olursak baba figürü ön plana çıkmaktadır. Baba ailenin devamını sağlayan ve tek başına karar veren kişidir. Annenin görevi ise çocuklara bakmak ve eşinin rahatını sağlamaktır.</a:t>
            </a:r>
          </a:p>
        </p:txBody>
      </p:sp>
    </p:spTree>
    <p:extLst>
      <p:ext uri="{BB962C8B-B14F-4D97-AF65-F5344CB8AC3E}">
        <p14:creationId xmlns:p14="http://schemas.microsoft.com/office/powerpoint/2010/main" xmlns="" val="1328043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dirty="0"/>
              <a:t>İlk çocuğun doğumuyla, kadın farklı bir statü kazanmakta ve her bir erkek çocuğun doğumuyla bu statü artmaktadır</a:t>
            </a:r>
            <a:r>
              <a:rPr lang="tr-TR" dirty="0" smtClean="0"/>
              <a:t>.</a:t>
            </a:r>
          </a:p>
          <a:p>
            <a:pPr algn="just"/>
            <a:r>
              <a:rPr lang="tr-TR" dirty="0"/>
              <a:t>Kadın toplumun ve içinde bulunduğu ailenin </a:t>
            </a:r>
            <a:r>
              <a:rPr lang="tr-TR" b="1" dirty="0">
                <a:solidFill>
                  <a:srgbClr val="FF0000"/>
                </a:solidFill>
              </a:rPr>
              <a:t>beklentilerini en az ikisi erkek olmak üzere 4-5 çocuk sahibi olarak</a:t>
            </a:r>
            <a:r>
              <a:rPr lang="tr-TR" dirty="0"/>
              <a:t> karşılayabilmektedir</a:t>
            </a:r>
            <a:r>
              <a:rPr lang="tr-TR" dirty="0" smtClean="0"/>
              <a:t>.</a:t>
            </a:r>
          </a:p>
          <a:p>
            <a:pPr algn="just"/>
            <a:r>
              <a:rPr lang="tr-TR" dirty="0"/>
              <a:t>Kadınlar erkeklerden daha genç yaşta evlenmekte ve genellikle </a:t>
            </a:r>
            <a:r>
              <a:rPr lang="tr-TR" b="1" dirty="0">
                <a:solidFill>
                  <a:srgbClr val="FF0000"/>
                </a:solidFill>
              </a:rPr>
              <a:t>eşleriyle aralarında 10-15 yaş fark </a:t>
            </a:r>
            <a:r>
              <a:rPr lang="tr-TR" b="1" dirty="0" smtClean="0">
                <a:solidFill>
                  <a:srgbClr val="FF0000"/>
                </a:solidFill>
              </a:rPr>
              <a:t>bulunmakta</a:t>
            </a:r>
            <a:r>
              <a:rPr lang="tr-TR" dirty="0" smtClean="0"/>
              <a:t>dır ve evlilikler </a:t>
            </a:r>
            <a:r>
              <a:rPr lang="tr-TR" i="1" dirty="0" smtClean="0">
                <a:effectLst>
                  <a:outerShdw blurRad="38100" dist="38100" dir="2700000" algn="tl">
                    <a:srgbClr val="000000">
                      <a:alpha val="43137"/>
                    </a:srgbClr>
                  </a:outerShdw>
                </a:effectLst>
              </a:rPr>
              <a:t>genellikle görücü usulü olmakta</a:t>
            </a:r>
            <a:r>
              <a:rPr lang="tr-TR" dirty="0" smtClean="0"/>
              <a:t>dır.</a:t>
            </a:r>
            <a:endParaRPr lang="tr-TR" dirty="0"/>
          </a:p>
        </p:txBody>
      </p:sp>
    </p:spTree>
    <p:extLst>
      <p:ext uri="{BB962C8B-B14F-4D97-AF65-F5344CB8AC3E}">
        <p14:creationId xmlns:p14="http://schemas.microsoft.com/office/powerpoint/2010/main" xmlns="" val="59257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Amerika ve Avrupa’ da Aile Yapısı</a:t>
            </a:r>
            <a:endParaRPr lang="tr-TR" dirty="0"/>
          </a:p>
        </p:txBody>
      </p:sp>
      <p:sp>
        <p:nvSpPr>
          <p:cNvPr id="3" name="İçerik Yer Tutucusu 2"/>
          <p:cNvSpPr>
            <a:spLocks noGrp="1"/>
          </p:cNvSpPr>
          <p:nvPr>
            <p:ph sz="quarter" idx="1"/>
          </p:nvPr>
        </p:nvSpPr>
        <p:spPr/>
        <p:txBody>
          <a:bodyPr/>
          <a:lstStyle/>
          <a:p>
            <a:pPr algn="just"/>
            <a:r>
              <a:rPr lang="tr-TR" dirty="0" smtClean="0"/>
              <a:t>Avrupa ve Amerika gibi  modern toplumlar </a:t>
            </a:r>
            <a:r>
              <a:rPr lang="tr-TR" dirty="0"/>
              <a:t>derin bir </a:t>
            </a:r>
            <a:r>
              <a:rPr lang="tr-TR" b="1" dirty="0">
                <a:effectLst>
                  <a:outerShdw blurRad="38100" dist="38100" dir="2700000" algn="tl">
                    <a:srgbClr val="000000">
                      <a:alpha val="43137"/>
                    </a:srgbClr>
                  </a:outerShdw>
                </a:effectLst>
              </a:rPr>
              <a:t>aile krizi </a:t>
            </a:r>
            <a:r>
              <a:rPr lang="tr-TR" dirty="0"/>
              <a:t>yaşıyor. Toplum ve medeniyetin temel taşı olan </a:t>
            </a:r>
            <a:r>
              <a:rPr lang="tr-TR" b="1" dirty="0">
                <a:solidFill>
                  <a:srgbClr val="FF0000"/>
                </a:solidFill>
              </a:rPr>
              <a:t>aileyi artık bir arada tutmak mümkün </a:t>
            </a:r>
            <a:r>
              <a:rPr lang="tr-TR" b="1" dirty="0" smtClean="0">
                <a:solidFill>
                  <a:srgbClr val="FF0000"/>
                </a:solidFill>
              </a:rPr>
              <a:t>değil.</a:t>
            </a:r>
          </a:p>
          <a:p>
            <a:pPr algn="just"/>
            <a:r>
              <a:rPr lang="tr-TR" dirty="0"/>
              <a:t>Amerika ve Avrupa ülkelerinde </a:t>
            </a:r>
            <a:r>
              <a:rPr lang="tr-TR" b="1" i="1" dirty="0"/>
              <a:t>boşanma oranı </a:t>
            </a:r>
            <a:r>
              <a:rPr lang="tr-TR" b="1" dirty="0" smtClean="0">
                <a:solidFill>
                  <a:srgbClr val="FF0000"/>
                </a:solidFill>
              </a:rPr>
              <a:t>%50’nin </a:t>
            </a:r>
            <a:r>
              <a:rPr lang="tr-TR" dirty="0" smtClean="0"/>
              <a:t>üzerinde</a:t>
            </a:r>
            <a:r>
              <a:rPr lang="tr-TR" dirty="0"/>
              <a:t>. Yani her iki evlilikten biri, ayrılıkla sonuçlanıyor. </a:t>
            </a:r>
            <a:r>
              <a:rPr lang="tr-TR" b="1" u="sng" dirty="0">
                <a:solidFill>
                  <a:srgbClr val="FF0000"/>
                </a:solidFill>
              </a:rPr>
              <a:t>Evlilik dışı ilişki ‘normal' algılanıyor, hatta teşvik ediliyor</a:t>
            </a:r>
            <a:r>
              <a:rPr lang="tr-TR" dirty="0"/>
              <a:t>. Buna paralel olarak evlilik dışı doğan çocuk sayısı giderek artıyor.</a:t>
            </a:r>
            <a:endParaRPr lang="tr-TR" b="1" dirty="0">
              <a:solidFill>
                <a:srgbClr val="FF0000"/>
              </a:solidFill>
            </a:endParaRPr>
          </a:p>
        </p:txBody>
      </p:sp>
    </p:spTree>
    <p:extLst>
      <p:ext uri="{BB962C8B-B14F-4D97-AF65-F5344CB8AC3E}">
        <p14:creationId xmlns:p14="http://schemas.microsoft.com/office/powerpoint/2010/main" xmlns="" val="3496405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tretch>
            <a:fillRect/>
          </a:stretch>
        </p:blipFill>
        <p:spPr>
          <a:xfrm>
            <a:off x="467544" y="1916832"/>
            <a:ext cx="8439041" cy="3024336"/>
          </a:xfrm>
          <a:prstGeom prst="rect">
            <a:avLst/>
          </a:prstGeom>
          <a:ln>
            <a:noFill/>
          </a:ln>
          <a:effectLst>
            <a:softEdge rad="112500"/>
          </a:effectLst>
        </p:spPr>
      </p:pic>
    </p:spTree>
    <p:extLst>
      <p:ext uri="{BB962C8B-B14F-4D97-AF65-F5344CB8AC3E}">
        <p14:creationId xmlns:p14="http://schemas.microsoft.com/office/powerpoint/2010/main" xmlns="" val="4249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r>
              <a:rPr lang="tr-TR" dirty="0"/>
              <a:t>AB istatistik kurumu Eurostat'ın verilerine </a:t>
            </a:r>
            <a:r>
              <a:rPr lang="tr-TR" dirty="0" smtClean="0"/>
              <a:t>göre evlilik </a:t>
            </a:r>
            <a:r>
              <a:rPr lang="tr-TR" dirty="0"/>
              <a:t>dışı doğum </a:t>
            </a:r>
            <a:r>
              <a:rPr lang="tr-TR" dirty="0" smtClean="0"/>
              <a:t>oranı:</a:t>
            </a:r>
            <a:r>
              <a:rPr lang="tr-TR" dirty="0"/>
              <a:t/>
            </a:r>
            <a:br>
              <a:rPr lang="tr-TR" dirty="0"/>
            </a:br>
            <a:r>
              <a:rPr lang="tr-TR" dirty="0">
                <a:solidFill>
                  <a:srgbClr val="FF0000"/>
                </a:solidFill>
              </a:rPr>
              <a:t>1990'de yüzde 17 </a:t>
            </a:r>
            <a:br>
              <a:rPr lang="tr-TR" dirty="0">
                <a:solidFill>
                  <a:srgbClr val="FF0000"/>
                </a:solidFill>
              </a:rPr>
            </a:br>
            <a:r>
              <a:rPr lang="tr-TR" dirty="0"/>
              <a:t>2000 yılında yüzde 27 </a:t>
            </a:r>
            <a:br>
              <a:rPr lang="tr-TR" dirty="0"/>
            </a:br>
            <a:r>
              <a:rPr lang="tr-TR" dirty="0"/>
              <a:t>2011 yılında yüzde </a:t>
            </a:r>
            <a:r>
              <a:rPr lang="tr-TR" b="1" dirty="0">
                <a:solidFill>
                  <a:srgbClr val="FF0000"/>
                </a:solidFill>
                <a:effectLst>
                  <a:outerShdw blurRad="38100" dist="38100" dir="2700000" algn="tl">
                    <a:srgbClr val="000000">
                      <a:alpha val="43137"/>
                    </a:srgbClr>
                  </a:outerShdw>
                </a:effectLst>
              </a:rPr>
              <a:t>39,5 </a:t>
            </a:r>
            <a:endParaRPr lang="tr-TR" b="1" dirty="0" smtClean="0">
              <a:solidFill>
                <a:srgbClr val="FF0000"/>
              </a:solidFill>
              <a:effectLst>
                <a:outerShdw blurRad="38100" dist="38100" dir="2700000" algn="tl">
                  <a:srgbClr val="000000">
                    <a:alpha val="43137"/>
                  </a:srgbClr>
                </a:outerShdw>
              </a:effectLst>
            </a:endParaRPr>
          </a:p>
          <a:p>
            <a:pPr algn="just"/>
            <a:r>
              <a:rPr lang="tr-TR" dirty="0"/>
              <a:t>AB üyeleri arasında evlilik dışı doğumlarda başı </a:t>
            </a:r>
            <a:r>
              <a:rPr lang="tr-TR" b="1" dirty="0">
                <a:effectLst>
                  <a:outerShdw blurRad="38100" dist="38100" dir="2700000" algn="tl">
                    <a:srgbClr val="000000">
                      <a:alpha val="43137"/>
                    </a:srgbClr>
                  </a:outerShdw>
                </a:effectLst>
              </a:rPr>
              <a:t>yüzde 60'la Estonya</a:t>
            </a:r>
            <a:r>
              <a:rPr lang="tr-TR" dirty="0"/>
              <a:t>, yüzde 57'yle Slovenya, yüzde 56'yla Bulgaristan ile Fransa ve yüzde 54'le İsveç çekiyor. </a:t>
            </a:r>
            <a:endParaRPr lang="tr-T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6109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800" dirty="0" smtClean="0"/>
              <a:t>Aile Nedir ?</a:t>
            </a:r>
            <a:endParaRPr lang="tr-TR" sz="3800" dirty="0"/>
          </a:p>
        </p:txBody>
      </p:sp>
      <p:sp>
        <p:nvSpPr>
          <p:cNvPr id="3" name="İçerik Yer Tutucusu 2"/>
          <p:cNvSpPr>
            <a:spLocks noGrp="1"/>
          </p:cNvSpPr>
          <p:nvPr>
            <p:ph sz="quarter" idx="1"/>
          </p:nvPr>
        </p:nvSpPr>
        <p:spPr/>
        <p:txBody>
          <a:bodyPr/>
          <a:lstStyle/>
          <a:p>
            <a:pPr algn="ctr"/>
            <a:r>
              <a:rPr lang="tr-TR" b="1" dirty="0">
                <a:solidFill>
                  <a:srgbClr val="FF0000"/>
                </a:solidFill>
              </a:rPr>
              <a:t>Aile</a:t>
            </a:r>
            <a:r>
              <a:rPr lang="tr-TR" dirty="0"/>
              <a:t> en basit tanımıyla;  evlilik ve kan bağına dayanan, karı-koca, çocuklar, kardeşler arasındaki ilişkilerin oluşturduğu toplum içindeki en küçük birliktir . Aile </a:t>
            </a:r>
            <a:r>
              <a:rPr lang="tr-TR" b="1" dirty="0">
                <a:solidFill>
                  <a:srgbClr val="FF0000"/>
                </a:solidFill>
              </a:rPr>
              <a:t>bir toplumun temel toplumsal kurumlarından </a:t>
            </a:r>
            <a:r>
              <a:rPr lang="tr-TR" dirty="0"/>
              <a:t>biridir. </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72200" y="4149080"/>
            <a:ext cx="2400185" cy="2094161"/>
          </a:xfrm>
          <a:prstGeom prst="rect">
            <a:avLst/>
          </a:prstGeom>
          <a:ln>
            <a:noFill/>
          </a:ln>
          <a:effectLst>
            <a:softEdge rad="112500"/>
          </a:effectLst>
        </p:spPr>
      </p:pic>
    </p:spTree>
    <p:extLst>
      <p:ext uri="{BB962C8B-B14F-4D97-AF65-F5344CB8AC3E}">
        <p14:creationId xmlns:p14="http://schemas.microsoft.com/office/powerpoint/2010/main" xmlns="" val="2976990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fontScale="92500" lnSpcReduction="10000"/>
          </a:bodyPr>
          <a:lstStyle/>
          <a:p>
            <a:pPr algn="just"/>
            <a:r>
              <a:rPr lang="tr-TR" dirty="0"/>
              <a:t>ABD'de, aile yapısı ve kadınların </a:t>
            </a:r>
            <a:r>
              <a:rPr lang="tr-TR" dirty="0" smtClean="0"/>
              <a:t>durumu ise; </a:t>
            </a:r>
            <a:r>
              <a:rPr lang="tr-TR" b="1" dirty="0">
                <a:solidFill>
                  <a:srgbClr val="FF0000"/>
                </a:solidFill>
              </a:rPr>
              <a:t>örf ve adetlerin</a:t>
            </a:r>
            <a:r>
              <a:rPr lang="tr-TR" dirty="0"/>
              <a:t>e, İncil'e ters düşmeye devam ediyor. </a:t>
            </a:r>
            <a:r>
              <a:rPr lang="tr-TR" i="1" dirty="0">
                <a:effectLst>
                  <a:outerShdw blurRad="38100" dist="38100" dir="2700000" algn="tl">
                    <a:srgbClr val="000000">
                      <a:alpha val="43137"/>
                    </a:srgbClr>
                  </a:outerShdw>
                </a:effectLst>
              </a:rPr>
              <a:t>Irz ve namusa verilen değer iyice azalmakta; daima nefse, </a:t>
            </a:r>
            <a:r>
              <a:rPr lang="tr-TR" i="1" dirty="0" err="1">
                <a:effectLst>
                  <a:outerShdw blurRad="38100" dist="38100" dir="2700000" algn="tl">
                    <a:srgbClr val="000000">
                      <a:alpha val="43137"/>
                    </a:srgbClr>
                  </a:outerShdw>
                </a:effectLst>
              </a:rPr>
              <a:t>hevaya</a:t>
            </a:r>
            <a:r>
              <a:rPr lang="tr-TR" i="1" dirty="0">
                <a:effectLst>
                  <a:outerShdw blurRad="38100" dist="38100" dir="2700000" algn="tl">
                    <a:srgbClr val="000000">
                      <a:alpha val="43137"/>
                    </a:srgbClr>
                  </a:outerShdw>
                </a:effectLst>
              </a:rPr>
              <a:t> ve zevke yönelik bir hal </a:t>
            </a:r>
            <a:r>
              <a:rPr lang="tr-TR" dirty="0"/>
              <a:t>almaktadır. Araştırma sonuçları:</a:t>
            </a:r>
          </a:p>
          <a:p>
            <a:pPr algn="just"/>
            <a:r>
              <a:rPr lang="tr-TR" dirty="0"/>
              <a:t>-Kadınların</a:t>
            </a:r>
            <a:r>
              <a:rPr lang="tr-TR" b="1" dirty="0">
                <a:solidFill>
                  <a:srgbClr val="FF0000"/>
                </a:solidFill>
              </a:rPr>
              <a:t> </a:t>
            </a:r>
            <a:r>
              <a:rPr lang="tr-TR" b="1" dirty="0" smtClean="0">
                <a:solidFill>
                  <a:srgbClr val="FF0000"/>
                </a:solidFill>
              </a:rPr>
              <a:t>%80’ni </a:t>
            </a:r>
            <a:r>
              <a:rPr lang="tr-TR" dirty="0" smtClean="0"/>
              <a:t>anne </a:t>
            </a:r>
            <a:r>
              <a:rPr lang="tr-TR" dirty="0"/>
              <a:t>ve babasından ayrı yaşamakta.</a:t>
            </a:r>
          </a:p>
          <a:p>
            <a:pPr algn="just"/>
            <a:r>
              <a:rPr lang="tr-TR" dirty="0"/>
              <a:t>-Bu kadınların evlenmemiş olarak yaşamaya menfi tavır alanların oranı </a:t>
            </a:r>
            <a:r>
              <a:rPr lang="tr-TR" b="1" dirty="0">
                <a:solidFill>
                  <a:srgbClr val="FF0000"/>
                </a:solidFill>
              </a:rPr>
              <a:t>% 34.</a:t>
            </a:r>
          </a:p>
          <a:p>
            <a:pPr algn="just"/>
            <a:r>
              <a:rPr lang="tr-TR" dirty="0"/>
              <a:t>-Evlilik öncesi ilişki hatalıdır diyenlerin oranı; </a:t>
            </a:r>
            <a:r>
              <a:rPr lang="tr-TR" b="1" dirty="0">
                <a:solidFill>
                  <a:srgbClr val="FF0000"/>
                </a:solidFill>
              </a:rPr>
              <a:t>%20.</a:t>
            </a:r>
          </a:p>
          <a:p>
            <a:pPr algn="just"/>
            <a:r>
              <a:rPr lang="tr-TR" dirty="0"/>
              <a:t>-</a:t>
            </a:r>
            <a:r>
              <a:rPr lang="tr-TR" dirty="0" smtClean="0"/>
              <a:t>Kararlar </a:t>
            </a:r>
            <a:r>
              <a:rPr lang="tr-TR" dirty="0"/>
              <a:t>erkekler tarafından verilmeli diyenlerin oranı </a:t>
            </a:r>
            <a:r>
              <a:rPr lang="tr-TR" b="1" dirty="0">
                <a:solidFill>
                  <a:srgbClr val="FF0000"/>
                </a:solidFill>
              </a:rPr>
              <a:t>%</a:t>
            </a:r>
            <a:r>
              <a:rPr lang="tr-TR" b="1" dirty="0" smtClean="0">
                <a:solidFill>
                  <a:srgbClr val="FF0000"/>
                </a:solidFill>
              </a:rPr>
              <a:t>20</a:t>
            </a:r>
            <a:endParaRPr lang="tr-TR" b="1" dirty="0">
              <a:solidFill>
                <a:srgbClr val="FF0000"/>
              </a:solidFill>
            </a:endParaRPr>
          </a:p>
        </p:txBody>
      </p:sp>
    </p:spTree>
    <p:extLst>
      <p:ext uri="{BB962C8B-B14F-4D97-AF65-F5344CB8AC3E}">
        <p14:creationId xmlns:p14="http://schemas.microsoft.com/office/powerpoint/2010/main" xmlns="" val="2131778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dirty="0"/>
              <a:t>Amerikalı </a:t>
            </a:r>
            <a:r>
              <a:rPr lang="tr-TR" dirty="0" smtClean="0"/>
              <a:t>araştırmacılar, </a:t>
            </a:r>
            <a:r>
              <a:rPr lang="tr-TR" dirty="0"/>
              <a:t>Amerikan ailesinin hiç bir devirde bu kadar </a:t>
            </a:r>
            <a:r>
              <a:rPr lang="tr-TR" b="1" dirty="0">
                <a:solidFill>
                  <a:srgbClr val="FF0000"/>
                </a:solidFill>
              </a:rPr>
              <a:t>kötü durumda olmadığını belirtiyor.</a:t>
            </a:r>
          </a:p>
          <a:p>
            <a:r>
              <a:rPr lang="tr-TR" dirty="0"/>
              <a:t>ABD'de boşanmaların </a:t>
            </a:r>
            <a:r>
              <a:rPr lang="tr-TR" dirty="0">
                <a:solidFill>
                  <a:srgbClr val="FF0000"/>
                </a:solidFill>
                <a:effectLst>
                  <a:outerShdw blurRad="38100" dist="38100" dir="2700000" algn="tl">
                    <a:srgbClr val="000000">
                      <a:alpha val="43137"/>
                    </a:srgbClr>
                  </a:outerShdw>
                </a:effectLst>
              </a:rPr>
              <a:t>% 67'sinin cinsi ihanetten kaynaklandığını</a:t>
            </a:r>
            <a:r>
              <a:rPr lang="tr-TR" dirty="0"/>
              <a:t> gösteriyor. Erkeklerin </a:t>
            </a:r>
            <a:r>
              <a:rPr lang="tr-TR" b="1" dirty="0">
                <a:solidFill>
                  <a:srgbClr val="FF0000"/>
                </a:solidFill>
              </a:rPr>
              <a:t>%75'i</a:t>
            </a:r>
            <a:r>
              <a:rPr lang="tr-TR" b="1" dirty="0"/>
              <a:t>, </a:t>
            </a:r>
            <a:r>
              <a:rPr lang="tr-TR" dirty="0"/>
              <a:t>kadınların da </a:t>
            </a:r>
            <a:r>
              <a:rPr lang="tr-TR" b="1" dirty="0">
                <a:solidFill>
                  <a:srgbClr val="FF0000"/>
                </a:solidFill>
              </a:rPr>
              <a:t>%70'i </a:t>
            </a:r>
            <a:r>
              <a:rPr lang="tr-TR" dirty="0"/>
              <a:t>eşlerini aldatmaktadır.</a:t>
            </a:r>
          </a:p>
          <a:p>
            <a:r>
              <a:rPr lang="tr-TR" dirty="0"/>
              <a:t>A</a:t>
            </a:r>
            <a:r>
              <a:rPr lang="tr-TR" dirty="0" smtClean="0"/>
              <a:t>ileyi </a:t>
            </a:r>
            <a:r>
              <a:rPr lang="tr-TR" dirty="0"/>
              <a:t>parçalayan faktörler olarak; alkol, uyuşturucu, sefalet, </a:t>
            </a:r>
            <a:r>
              <a:rPr lang="tr-TR" dirty="0" err="1" smtClean="0"/>
              <a:t>israf,zina,yalancılık</a:t>
            </a:r>
            <a:r>
              <a:rPr lang="tr-TR" dirty="0" smtClean="0"/>
              <a:t> </a:t>
            </a:r>
            <a:r>
              <a:rPr lang="tr-TR" dirty="0"/>
              <a:t>vs. sayılabilir.</a:t>
            </a:r>
          </a:p>
          <a:p>
            <a:endParaRPr lang="tr-TR" dirty="0"/>
          </a:p>
        </p:txBody>
      </p:sp>
    </p:spTree>
    <p:extLst>
      <p:ext uri="{BB962C8B-B14F-4D97-AF65-F5344CB8AC3E}">
        <p14:creationId xmlns:p14="http://schemas.microsoft.com/office/powerpoint/2010/main" xmlns="" val="1460166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 olarak:</a:t>
            </a:r>
            <a:endParaRPr lang="tr-TR" dirty="0"/>
          </a:p>
        </p:txBody>
      </p:sp>
      <p:sp>
        <p:nvSpPr>
          <p:cNvPr id="3" name="İçerik Yer Tutucusu 2"/>
          <p:cNvSpPr>
            <a:spLocks noGrp="1"/>
          </p:cNvSpPr>
          <p:nvPr>
            <p:ph sz="quarter" idx="1"/>
          </p:nvPr>
        </p:nvSpPr>
        <p:spPr/>
        <p:txBody>
          <a:bodyPr/>
          <a:lstStyle/>
          <a:p>
            <a:pPr algn="ctr"/>
            <a:r>
              <a:rPr lang="tr-TR" dirty="0"/>
              <a:t>Batılı toplumlar </a:t>
            </a:r>
            <a:r>
              <a:rPr lang="tr-TR" b="1" dirty="0">
                <a:solidFill>
                  <a:srgbClr val="FF0000"/>
                </a:solidFill>
              </a:rPr>
              <a:t>aşırı modernleşme ve maddi refah yüzünden </a:t>
            </a:r>
            <a:r>
              <a:rPr lang="tr-TR" dirty="0"/>
              <a:t>aile kurumunu kaybetmek üzere. İslâm toplumlarında ailenin erozyona uğraması farklı sebeplerden kaynaklanıyor. Fakat her </a:t>
            </a:r>
            <a:r>
              <a:rPr lang="tr-TR" dirty="0" err="1"/>
              <a:t>halukârda</a:t>
            </a:r>
            <a:r>
              <a:rPr lang="tr-TR" dirty="0"/>
              <a:t> aile kurumunun hemen her yerde büyük baskı altında olduğu açık. </a:t>
            </a:r>
          </a:p>
        </p:txBody>
      </p:sp>
    </p:spTree>
    <p:extLst>
      <p:ext uri="{BB962C8B-B14F-4D97-AF65-F5344CB8AC3E}">
        <p14:creationId xmlns:p14="http://schemas.microsoft.com/office/powerpoint/2010/main" xmlns="" val="4187099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Türkiye’de Aile Yapısı</a:t>
            </a:r>
            <a:endParaRPr lang="tr-TR" dirty="0"/>
          </a:p>
        </p:txBody>
      </p:sp>
      <p:sp>
        <p:nvSpPr>
          <p:cNvPr id="3" name="İçerik Yer Tutucusu 2"/>
          <p:cNvSpPr>
            <a:spLocks noGrp="1"/>
          </p:cNvSpPr>
          <p:nvPr>
            <p:ph sz="quarter" idx="1"/>
          </p:nvPr>
        </p:nvSpPr>
        <p:spPr/>
        <p:txBody>
          <a:bodyPr>
            <a:normAutofit/>
          </a:bodyPr>
          <a:lstStyle/>
          <a:p>
            <a:pPr algn="just"/>
            <a:r>
              <a:rPr lang="tr-TR" b="1" dirty="0" smtClean="0">
                <a:solidFill>
                  <a:srgbClr val="FF0000"/>
                </a:solidFill>
              </a:rPr>
              <a:t>Cumhuriyet öncesi </a:t>
            </a:r>
            <a:r>
              <a:rPr lang="tr-TR" dirty="0" smtClean="0"/>
              <a:t>Türkiye’deki aile yapısına bakacak olursak ataerkil geniş aile yapısını görürüz.</a:t>
            </a:r>
          </a:p>
          <a:p>
            <a:pPr algn="just"/>
            <a:r>
              <a:rPr lang="tr-TR" altLang="tr-TR" sz="2800" dirty="0"/>
              <a:t>Türkiye’de </a:t>
            </a:r>
            <a:r>
              <a:rPr lang="tr-TR" altLang="tr-TR" sz="2800" b="1" dirty="0">
                <a:effectLst>
                  <a:outerShdw blurRad="38100" dist="38100" dir="2700000" algn="tl">
                    <a:srgbClr val="000000">
                      <a:alpha val="43137"/>
                    </a:srgbClr>
                  </a:outerShdw>
                </a:effectLst>
              </a:rPr>
              <a:t>ailenin yapısal değişmesi hukuksal güdümlemeler </a:t>
            </a:r>
            <a:r>
              <a:rPr lang="tr-TR" altLang="tr-TR" sz="2800" dirty="0"/>
              <a:t>ile desteklenmiştir. 1926’da kabul edilen İsviçre Medeni Yasası erkeğin çok eşle evlenmesini yasaklamış, aile mallarının yönetiminde, ölümden sonra servetin paylaşılmasında kadın ve erkeğe eşit haklar tanımıştır</a:t>
            </a:r>
            <a:r>
              <a:rPr lang="tr-TR" altLang="tr-TR" sz="2800" dirty="0" smtClean="0"/>
              <a:t>.</a:t>
            </a:r>
            <a:endParaRPr lang="tr-TR" dirty="0"/>
          </a:p>
        </p:txBody>
      </p:sp>
    </p:spTree>
    <p:extLst>
      <p:ext uri="{BB962C8B-B14F-4D97-AF65-F5344CB8AC3E}">
        <p14:creationId xmlns:p14="http://schemas.microsoft.com/office/powerpoint/2010/main" xmlns="" val="2021605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r>
              <a:rPr lang="tr-TR" altLang="tr-TR" sz="2800" dirty="0"/>
              <a:t>Ülkenin </a:t>
            </a:r>
            <a:r>
              <a:rPr lang="tr-TR" altLang="tr-TR" sz="2800" b="1" u="sng" dirty="0"/>
              <a:t>sanayileşme ve kentleşme süreçleri</a:t>
            </a:r>
            <a:r>
              <a:rPr lang="tr-TR" altLang="tr-TR" sz="2800" dirty="0"/>
              <a:t>yle birlikte, bu yasal ve toplumsal ekonomik değişiklikler, </a:t>
            </a:r>
            <a:r>
              <a:rPr lang="tr-TR" altLang="tr-TR" sz="2800" b="1" dirty="0">
                <a:solidFill>
                  <a:srgbClr val="FF0000"/>
                </a:solidFill>
              </a:rPr>
              <a:t>aile yapısını ve aile içindeki bireylerin durumları</a:t>
            </a:r>
            <a:r>
              <a:rPr lang="tr-TR" altLang="tr-TR" sz="2800" dirty="0"/>
              <a:t>nı etkiledi. Sonuçta da bugünkü toplum yapısının bir öğesi olarak çağdaş çekirdek aile yapısı ortaya çıktı. </a:t>
            </a:r>
            <a:endParaRPr lang="tr-TR" dirty="0"/>
          </a:p>
        </p:txBody>
      </p:sp>
    </p:spTree>
    <p:extLst>
      <p:ext uri="{BB962C8B-B14F-4D97-AF65-F5344CB8AC3E}">
        <p14:creationId xmlns:p14="http://schemas.microsoft.com/office/powerpoint/2010/main" xmlns="" val="579821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normAutofit/>
          </a:bodyPr>
          <a:lstStyle/>
          <a:p>
            <a:pPr marL="274320" lvl="1" indent="0" algn="just">
              <a:buNone/>
            </a:pPr>
            <a:r>
              <a:rPr lang="tr-TR" altLang="tr-TR" sz="2300" dirty="0" smtClean="0"/>
              <a:t>	Yasal </a:t>
            </a:r>
            <a:r>
              <a:rPr lang="tr-TR" altLang="tr-TR" sz="2300" dirty="0"/>
              <a:t>değişiklikler yalnızca kentsel aileyi değil kırsal aileyi de etkilemiştir. </a:t>
            </a:r>
            <a:r>
              <a:rPr lang="tr-TR" altLang="tr-TR" sz="2300" b="1" dirty="0">
                <a:solidFill>
                  <a:srgbClr val="FF0000"/>
                </a:solidFill>
              </a:rPr>
              <a:t>Kadınların aile içinde ve toplumsal ekonomik ve siyasal yaşamda erkekler ile eşit haklardan yararlanması sonucu</a:t>
            </a:r>
            <a:r>
              <a:rPr lang="tr-TR" altLang="tr-TR" sz="2300" dirty="0"/>
              <a:t>, erkeğin çok eşli evliliği ortadan kalkmış, birden çok kuşağın aynı evde yaşadığı geniş aile sayısı azalmıştır. Çok eşli evlilik olaylarına kırsal kesimde rastlansa bile tek eşli evlilik, Türk ailesinin temel niteliği durumuna gelmiştir. Çok eşli evliliğin nedeni genellikle kadının kısırlığı </a:t>
            </a:r>
            <a:r>
              <a:rPr lang="tr-TR" altLang="tr-TR" sz="2300" dirty="0" smtClean="0"/>
              <a:t>olmaktadır.</a:t>
            </a:r>
            <a:endParaRPr lang="tr-TR" dirty="0"/>
          </a:p>
        </p:txBody>
      </p:sp>
    </p:spTree>
    <p:extLst>
      <p:ext uri="{BB962C8B-B14F-4D97-AF65-F5344CB8AC3E}">
        <p14:creationId xmlns:p14="http://schemas.microsoft.com/office/powerpoint/2010/main" xmlns="" val="2900797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a:t>Türkiye’de Aile Tiplerinin Dağılımı</a:t>
            </a:r>
          </a:p>
        </p:txBody>
      </p:sp>
      <p:graphicFrame>
        <p:nvGraphicFramePr>
          <p:cNvPr id="344115" name="Group 51"/>
          <p:cNvGraphicFramePr>
            <a:graphicFrameLocks noGrp="1"/>
          </p:cNvGraphicFramePr>
          <p:nvPr>
            <p:ph sz="quarter" idx="1"/>
            <p:extLst>
              <p:ext uri="{D42A27DB-BD31-4B8C-83A1-F6EECF244321}">
                <p14:modId xmlns:p14="http://schemas.microsoft.com/office/powerpoint/2010/main" xmlns="" val="887219531"/>
              </p:ext>
            </p:extLst>
          </p:nvPr>
        </p:nvGraphicFramePr>
        <p:xfrm>
          <a:off x="301625" y="1527175"/>
          <a:ext cx="8504234" cy="2187576"/>
        </p:xfrm>
        <a:graphic>
          <a:graphicData uri="http://schemas.openxmlformats.org/drawingml/2006/table">
            <a:tbl>
              <a:tblPr/>
              <a:tblGrid>
                <a:gridCol w="2501729"/>
                <a:gridCol w="856329"/>
                <a:gridCol w="859610"/>
                <a:gridCol w="856329"/>
                <a:gridCol w="857969"/>
                <a:gridCol w="856329"/>
                <a:gridCol w="859610"/>
                <a:gridCol w="856329"/>
              </a:tblGrid>
              <a:tr h="547688">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Aile tipi</a:t>
                      </a:r>
                      <a:endParaRPr kumimoji="0" lang="tr-TR" altLang="tr-TR" sz="23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1968</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1973</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1978</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1983</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1988</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1993</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dirty="0" smtClean="0">
                          <a:ln>
                            <a:noFill/>
                          </a:ln>
                          <a:solidFill>
                            <a:srgbClr val="000000"/>
                          </a:solidFill>
                          <a:effectLst>
                            <a:outerShdw blurRad="38100" dist="38100" dir="2700000" algn="tl">
                              <a:srgbClr val="FFFFFF"/>
                            </a:outerShdw>
                          </a:effectLst>
                          <a:latin typeface="Times New Roman" pitchFamily="18" charset="0"/>
                          <a:cs typeface="Times New Roman" pitchFamily="18" charset="0"/>
                        </a:rPr>
                        <a:t>2005</a:t>
                      </a:r>
                      <a:endParaRPr kumimoji="0" lang="tr-TR" altLang="tr-TR" sz="23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46100">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Çekirdek aile</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59,7</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59</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57,6</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61,6</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67,4</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67,2</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67,5</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Geniş aile</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32,1</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32,4</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31,9</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27,9</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22</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21,6</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20,8</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Parçalanmış aile</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8,3</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8,6</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10,5</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10,5</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10,6</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11,2</a:t>
                      </a:r>
                      <a:endParaRPr kumimoji="0" lang="tr-TR" altLang="tr-TR" sz="2300" b="0" i="0" u="none" strike="noStrike" cap="none" normalizeH="0" baseline="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90000"/>
                        <a:buFont typeface="Wingdings" pitchFamily="2" charset="2"/>
                        <a:defRPr sz="2800">
                          <a:solidFill>
                            <a:schemeClr val="tx1"/>
                          </a:solidFill>
                          <a:effectLst>
                            <a:outerShdw blurRad="38100" dist="38100" dir="2700000" algn="tl">
                              <a:srgbClr val="000000"/>
                            </a:outerShdw>
                          </a:effectLst>
                          <a:latin typeface="Arial"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Arial" pitchFamily="34" charset="0"/>
                        </a:defRPr>
                      </a:lvl2pPr>
                      <a:lvl3pPr marL="1143000" indent="-228600">
                        <a:spcBef>
                          <a:spcPct val="20000"/>
                        </a:spcBef>
                        <a:buClr>
                          <a:schemeClr val="accent2"/>
                        </a:buClr>
                        <a:buSzPct val="90000"/>
                        <a:buFont typeface="Wingdings" pitchFamily="2" charset="2"/>
                        <a:defRPr sz="2000">
                          <a:solidFill>
                            <a:schemeClr val="tx1"/>
                          </a:solidFill>
                          <a:effectLst>
                            <a:outerShdw blurRad="38100" dist="38100" dir="2700000" algn="tl">
                              <a:srgbClr val="000000"/>
                            </a:outerShdw>
                          </a:effectLst>
                          <a:latin typeface="Arial" pitchFamily="34" charset="0"/>
                        </a:defRPr>
                      </a:lvl3pPr>
                      <a:lvl4pPr marL="1600200" indent="-228600">
                        <a:spcBef>
                          <a:spcPct val="20000"/>
                        </a:spcBef>
                        <a:defRPr>
                          <a:solidFill>
                            <a:schemeClr val="tx1"/>
                          </a:solidFill>
                          <a:effectLst>
                            <a:outerShdw blurRad="38100" dist="38100" dir="2700000" algn="tl">
                              <a:srgbClr val="000000"/>
                            </a:outerShdw>
                          </a:effectLst>
                          <a:latin typeface="Arial" pitchFamily="34" charset="0"/>
                        </a:defRPr>
                      </a:lvl4pPr>
                      <a:lvl5pPr marL="2057400" indent="-228600">
                        <a:spcBef>
                          <a:spcPct val="20000"/>
                        </a:spcBef>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5pPr>
                      <a:lvl6pPr marL="25146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6pPr>
                      <a:lvl7pPr marL="29718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7pPr>
                      <a:lvl8pPr marL="34290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8pPr>
                      <a:lvl9pPr marL="3886200" indent="-228600" fontAlgn="base">
                        <a:spcBef>
                          <a:spcPct val="20000"/>
                        </a:spcBef>
                        <a:spcAft>
                          <a:spcPct val="0"/>
                        </a:spcAft>
                        <a:buClr>
                          <a:schemeClr val="folHlink"/>
                        </a:buClr>
                        <a:buSzPct val="90000"/>
                        <a:buFont typeface="Wingdings" pitchFamily="2" charset="2"/>
                        <a:defRPr>
                          <a:solidFill>
                            <a:schemeClr val="tx1"/>
                          </a:solidFill>
                          <a:effectLst>
                            <a:outerShdw blurRad="38100" dist="38100" dir="2700000" algn="tl">
                              <a:srgbClr val="000000"/>
                            </a:outerShdw>
                          </a:effectLst>
                          <a:latin typeface="Arial" pitchFamily="34" charset="0"/>
                        </a:defRPr>
                      </a:lvl9pPr>
                    </a:lstStyle>
                    <a:p>
                      <a:pPr marL="342900" marR="0" lvl="0" indent="-342900" algn="just" defTabSz="914400" rtl="0" eaLnBrk="1" fontAlgn="t" latinLnBrk="0" hangingPunct="1">
                        <a:lnSpc>
                          <a:spcPct val="100000"/>
                        </a:lnSpc>
                        <a:spcBef>
                          <a:spcPct val="0"/>
                        </a:spcBef>
                        <a:spcAft>
                          <a:spcPct val="0"/>
                        </a:spcAft>
                        <a:buClr>
                          <a:schemeClr val="hlink"/>
                        </a:buClr>
                        <a:buSzPct val="90000"/>
                        <a:buFont typeface="Wingdings" pitchFamily="2" charset="2"/>
                        <a:buNone/>
                        <a:tabLst/>
                      </a:pPr>
                      <a:r>
                        <a:rPr kumimoji="0" lang="tr-TR" altLang="tr-TR" sz="2300" b="0" i="0" u="none" strike="noStrike" cap="none" normalizeH="0" baseline="0" dirty="0" smtClean="0">
                          <a:ln>
                            <a:noFill/>
                          </a:ln>
                          <a:solidFill>
                            <a:schemeClr val="tx1"/>
                          </a:solidFill>
                          <a:effectLst>
                            <a:outerShdw blurRad="38100" dist="38100" dir="2700000" algn="tl">
                              <a:srgbClr val="000000"/>
                            </a:outerShdw>
                          </a:effectLst>
                          <a:latin typeface="Times New Roman" pitchFamily="18" charset="0"/>
                          <a:cs typeface="Times New Roman" pitchFamily="18" charset="0"/>
                        </a:rPr>
                        <a:t>11,7</a:t>
                      </a:r>
                      <a:endParaRPr kumimoji="0" lang="tr-TR" altLang="tr-TR" sz="2300" b="0" i="0" u="none" strike="noStrike" cap="none" normalizeH="0" baseline="0" dirty="0" smtClean="0">
                        <a:ln>
                          <a:noFill/>
                        </a:ln>
                        <a:solidFill>
                          <a:schemeClr val="tx1"/>
                        </a:solidFill>
                        <a:effectLst>
                          <a:outerShdw blurRad="38100" dist="38100" dir="2700000" algn="tl">
                            <a:srgbClr val="000000"/>
                          </a:outerShdw>
                        </a:effectLst>
                        <a:latin typeface="Arial" pitchFamily="34" charset="0"/>
                      </a:endParaRPr>
                    </a:p>
                  </a:txBody>
                  <a:tcPr marL="94492" marR="9449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4118" name="Rectangle 54"/>
          <p:cNvSpPr>
            <a:spLocks noGrp="1" noChangeArrowheads="1"/>
          </p:cNvSpPr>
          <p:nvPr>
            <p:ph type="body" sz="half" idx="4294967295"/>
          </p:nvPr>
        </p:nvSpPr>
        <p:spPr>
          <a:xfrm>
            <a:off x="323528" y="3941763"/>
            <a:ext cx="8496944" cy="2189162"/>
          </a:xfrm>
        </p:spPr>
        <p:txBody>
          <a:bodyPr/>
          <a:lstStyle/>
          <a:p>
            <a:pPr marL="0" indent="0" algn="just">
              <a:lnSpc>
                <a:spcPct val="80000"/>
              </a:lnSpc>
              <a:buNone/>
            </a:pPr>
            <a:r>
              <a:rPr lang="tr-TR" altLang="tr-TR" sz="2300" dirty="0"/>
              <a:t>Tabloda görüldüğü şekilde daha çok tarımsal yapı ile uyum içinde olan geniş aile, </a:t>
            </a:r>
            <a:r>
              <a:rPr lang="tr-TR" altLang="tr-TR" sz="2300" dirty="0" smtClean="0"/>
              <a:t>2005’de </a:t>
            </a:r>
            <a:r>
              <a:rPr lang="tr-TR" altLang="tr-TR" sz="2300" b="1" dirty="0">
                <a:solidFill>
                  <a:srgbClr val="FF0000"/>
                </a:solidFill>
              </a:rPr>
              <a:t>% 20,8’e </a:t>
            </a:r>
            <a:r>
              <a:rPr lang="tr-TR" altLang="tr-TR" sz="2300" dirty="0"/>
              <a:t>kadar gerilemiştir. Buna karşılık çekirdek aile, düzenli bir artış göstererek </a:t>
            </a:r>
            <a:r>
              <a:rPr lang="tr-TR" altLang="tr-TR" sz="2300" dirty="0" smtClean="0"/>
              <a:t>2005 </a:t>
            </a:r>
            <a:r>
              <a:rPr lang="tr-TR" altLang="tr-TR" sz="2300" dirty="0"/>
              <a:t>yılında </a:t>
            </a:r>
            <a:r>
              <a:rPr lang="tr-TR" altLang="tr-TR" sz="2300" b="1" dirty="0">
                <a:solidFill>
                  <a:srgbClr val="FF0000"/>
                </a:solidFill>
              </a:rPr>
              <a:t>% 67,5’e </a:t>
            </a:r>
            <a:r>
              <a:rPr lang="tr-TR" altLang="tr-TR" sz="2300" dirty="0"/>
              <a:t>yükselmiştir. Öte yandan tabloda görüldüğü gibi parçalanmış ailelerde de düzenli bir artış söz konusudur. </a:t>
            </a:r>
            <a:endParaRPr lang="tr-TR" altLang="tr-TR" sz="2400" dirty="0"/>
          </a:p>
        </p:txBody>
      </p:sp>
    </p:spTree>
    <p:extLst>
      <p:ext uri="{BB962C8B-B14F-4D97-AF65-F5344CB8AC3E}">
        <p14:creationId xmlns:p14="http://schemas.microsoft.com/office/powerpoint/2010/main" xmlns="" val="19740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altLang="tr-TR" sz="3200" dirty="0"/>
              <a:t>Türk Ailesinin Değişimi</a:t>
            </a:r>
            <a:endParaRPr lang="tr-TR" dirty="0"/>
          </a:p>
        </p:txBody>
      </p:sp>
      <p:sp>
        <p:nvSpPr>
          <p:cNvPr id="3" name="İçerik Yer Tutucusu 2"/>
          <p:cNvSpPr>
            <a:spLocks noGrp="1"/>
          </p:cNvSpPr>
          <p:nvPr>
            <p:ph sz="quarter" idx="1"/>
          </p:nvPr>
        </p:nvSpPr>
        <p:spPr>
          <a:xfrm>
            <a:off x="251520" y="1484784"/>
            <a:ext cx="8518720" cy="4782272"/>
          </a:xfrm>
        </p:spPr>
        <p:txBody>
          <a:bodyPr>
            <a:normAutofit/>
          </a:bodyPr>
          <a:lstStyle/>
          <a:p>
            <a:pPr algn="just">
              <a:lnSpc>
                <a:spcPct val="80000"/>
              </a:lnSpc>
            </a:pPr>
            <a:endParaRPr lang="tr-TR" altLang="tr-TR" sz="2200" dirty="0" smtClean="0"/>
          </a:p>
          <a:p>
            <a:pPr algn="just">
              <a:lnSpc>
                <a:spcPct val="80000"/>
              </a:lnSpc>
            </a:pPr>
            <a:r>
              <a:rPr lang="tr-TR" altLang="tr-TR" sz="2200" dirty="0" smtClean="0"/>
              <a:t>Hızlı </a:t>
            </a:r>
            <a:r>
              <a:rPr lang="tr-TR" altLang="tr-TR" sz="2200" dirty="0"/>
              <a:t>bir değişme temposu içinde Türk ailesi de payını almakta ve geleneksel geniş aile yerini özellikle kentlerde çekirdek aileye bırakmaktadır. Ancak, bu değişme batı toplumlarındakinden biraz daha farklı bir nitelik taşımaktadır. </a:t>
            </a:r>
          </a:p>
          <a:p>
            <a:pPr algn="just">
              <a:lnSpc>
                <a:spcPct val="80000"/>
              </a:lnSpc>
            </a:pPr>
            <a:r>
              <a:rPr lang="tr-TR" altLang="tr-TR" sz="2200" dirty="0" smtClean="0">
                <a:solidFill>
                  <a:srgbClr val="FF0000"/>
                </a:solidFill>
              </a:rPr>
              <a:t>Batının </a:t>
            </a:r>
            <a:r>
              <a:rPr lang="tr-TR" altLang="tr-TR" sz="2200" dirty="0">
                <a:solidFill>
                  <a:srgbClr val="FF0000"/>
                </a:solidFill>
              </a:rPr>
              <a:t>çekirdek ailesindeki aynı türden değişmeleri Türk ailesinde görmek pek mümkün değildir. </a:t>
            </a:r>
          </a:p>
          <a:p>
            <a:pPr algn="just"/>
            <a:r>
              <a:rPr lang="tr-TR" dirty="0"/>
              <a:t>Ülkemizde son yıllarda </a:t>
            </a:r>
            <a:r>
              <a:rPr lang="tr-TR" b="1" dirty="0" smtClean="0">
                <a:solidFill>
                  <a:srgbClr val="FF0000"/>
                </a:solidFill>
              </a:rPr>
              <a:t>parçalanmış  </a:t>
            </a:r>
            <a:r>
              <a:rPr lang="tr-TR" b="1" dirty="0">
                <a:solidFill>
                  <a:srgbClr val="FF0000"/>
                </a:solidFill>
              </a:rPr>
              <a:t>ailelerin yaygınlığını</a:t>
            </a:r>
            <a:r>
              <a:rPr lang="tr-TR" dirty="0"/>
              <a:t> çok ciddi biçimde artırmıştır</a:t>
            </a:r>
            <a:r>
              <a:rPr lang="tr-TR" dirty="0" smtClean="0"/>
              <a:t>.</a:t>
            </a:r>
            <a:endParaRPr lang="tr-TR" dirty="0"/>
          </a:p>
        </p:txBody>
      </p:sp>
    </p:spTree>
    <p:extLst>
      <p:ext uri="{BB962C8B-B14F-4D97-AF65-F5344CB8AC3E}">
        <p14:creationId xmlns:p14="http://schemas.microsoft.com/office/powerpoint/2010/main" xmlns="" val="141573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just">
              <a:lnSpc>
                <a:spcPct val="80000"/>
              </a:lnSpc>
            </a:pPr>
            <a:endParaRPr lang="tr-TR" altLang="tr-TR" sz="2800" dirty="0" smtClean="0"/>
          </a:p>
          <a:p>
            <a:pPr algn="just">
              <a:lnSpc>
                <a:spcPct val="80000"/>
              </a:lnSpc>
            </a:pPr>
            <a:r>
              <a:rPr lang="tr-TR" altLang="tr-TR" sz="2800" dirty="0" smtClean="0"/>
              <a:t>Türk </a:t>
            </a:r>
            <a:r>
              <a:rPr lang="tr-TR" altLang="tr-TR" sz="2800" dirty="0"/>
              <a:t>ailesi kırsal kesimde yine geleneksel yapının izlerini taşırken, bu yapının bazı özellikleri kentteki çekirdek ailede de görülebilir. (Üyelerin birbirlerine karşı gösterdikleri dayanışma kadının çalışması ile kayınvalide veya kadının annesinin çocuklara bakması gibi). </a:t>
            </a:r>
          </a:p>
          <a:p>
            <a:pPr algn="just">
              <a:lnSpc>
                <a:spcPct val="80000"/>
              </a:lnSpc>
            </a:pPr>
            <a:r>
              <a:rPr lang="tr-TR" altLang="tr-TR" sz="2800" dirty="0"/>
              <a:t>Böylece, aile yapısı değişirken, içinde bulunduğu toplumsal yapının ve değişmenin paralelinde bir gelişme göstermektedir.</a:t>
            </a:r>
          </a:p>
          <a:p>
            <a:pPr marL="0" indent="0">
              <a:buNone/>
            </a:pPr>
            <a:endParaRPr lang="tr-TR" dirty="0"/>
          </a:p>
        </p:txBody>
      </p:sp>
    </p:spTree>
    <p:extLst>
      <p:ext uri="{BB962C8B-B14F-4D97-AF65-F5344CB8AC3E}">
        <p14:creationId xmlns:p14="http://schemas.microsoft.com/office/powerpoint/2010/main" xmlns="" val="3278388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Ailenin Temel Sorunu : Boşanma</a:t>
            </a:r>
            <a:endParaRPr lang="tr-TR" dirty="0"/>
          </a:p>
        </p:txBody>
      </p:sp>
      <p:sp>
        <p:nvSpPr>
          <p:cNvPr id="3" name="İçerik Yer Tutucusu 2"/>
          <p:cNvSpPr>
            <a:spLocks noGrp="1"/>
          </p:cNvSpPr>
          <p:nvPr>
            <p:ph sz="quarter" idx="1"/>
          </p:nvPr>
        </p:nvSpPr>
        <p:spPr/>
        <p:txBody>
          <a:bodyPr/>
          <a:lstStyle/>
          <a:p>
            <a:pPr algn="just"/>
            <a:r>
              <a:rPr lang="tr-TR" dirty="0"/>
              <a:t>2004’ten bu yana 2013 yıl sonu itibarıyla </a:t>
            </a:r>
            <a:r>
              <a:rPr lang="tr-TR" b="1" dirty="0">
                <a:solidFill>
                  <a:srgbClr val="FF0000"/>
                </a:solidFill>
              </a:rPr>
              <a:t>1 milyon 75 bin 765 çift</a:t>
            </a:r>
            <a:r>
              <a:rPr lang="tr-TR" dirty="0"/>
              <a:t> boşandı. Aynı dönemde evlenen çiftlerin sayısı ise toplam 6 milyon 144 bin 124 oldu. 2013 yıl sonu verilerine göre, 2004 yılına oranla </a:t>
            </a:r>
            <a:r>
              <a:rPr lang="tr-TR" dirty="0">
                <a:solidFill>
                  <a:srgbClr val="FF0000"/>
                </a:solidFill>
                <a:effectLst>
                  <a:outerShdw blurRad="38100" dist="38100" dir="2700000" algn="tl">
                    <a:srgbClr val="000000">
                      <a:alpha val="43137"/>
                    </a:srgbClr>
                  </a:outerShdw>
                </a:effectLst>
              </a:rPr>
              <a:t>evlenme oranı yüzde 2,5 </a:t>
            </a:r>
            <a:r>
              <a:rPr lang="tr-TR" dirty="0"/>
              <a:t>azalırken, boşanma oranı </a:t>
            </a:r>
            <a:r>
              <a:rPr lang="tr-TR" b="1" dirty="0">
                <a:solidFill>
                  <a:srgbClr val="FF0000"/>
                </a:solidFill>
              </a:rPr>
              <a:t>yüzde 38 </a:t>
            </a:r>
            <a:r>
              <a:rPr lang="tr-TR" dirty="0"/>
              <a:t>arttı</a:t>
            </a:r>
            <a:r>
              <a:rPr lang="tr-TR" dirty="0" smtClean="0"/>
              <a:t>.</a:t>
            </a:r>
          </a:p>
          <a:p>
            <a:pPr algn="just"/>
            <a:r>
              <a:rPr lang="tr-TR" dirty="0"/>
              <a:t>Bu arada, TÜİK tarafından 2011’de yapılan araştırmaya göre, geçimsizlik </a:t>
            </a:r>
            <a:r>
              <a:rPr lang="tr-TR" b="1" dirty="0">
                <a:solidFill>
                  <a:srgbClr val="FF0000"/>
                </a:solidFill>
              </a:rPr>
              <a:t>yüzde 96,70 </a:t>
            </a:r>
            <a:r>
              <a:rPr lang="tr-TR" dirty="0"/>
              <a:t>ile boşanma nedenlerinin başında yer aldı. </a:t>
            </a:r>
          </a:p>
        </p:txBody>
      </p:sp>
    </p:spTree>
    <p:extLst>
      <p:ext uri="{BB962C8B-B14F-4D97-AF65-F5344CB8AC3E}">
        <p14:creationId xmlns:p14="http://schemas.microsoft.com/office/powerpoint/2010/main" xmlns="" val="1944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800" dirty="0" smtClean="0"/>
              <a:t>Ailenin Anlamı</a:t>
            </a:r>
            <a:endParaRPr lang="tr-TR" sz="3800" dirty="0"/>
          </a:p>
        </p:txBody>
      </p:sp>
      <p:sp>
        <p:nvSpPr>
          <p:cNvPr id="3" name="İçerik Yer Tutucusu 2"/>
          <p:cNvSpPr>
            <a:spLocks noGrp="1"/>
          </p:cNvSpPr>
          <p:nvPr>
            <p:ph sz="quarter" idx="1"/>
          </p:nvPr>
        </p:nvSpPr>
        <p:spPr/>
        <p:txBody>
          <a:bodyPr>
            <a:normAutofit lnSpcReduction="10000"/>
          </a:bodyPr>
          <a:lstStyle/>
          <a:p>
            <a:pPr algn="just">
              <a:buFont typeface="Wingdings" pitchFamily="2" charset="2"/>
              <a:buNone/>
            </a:pPr>
            <a:r>
              <a:rPr lang="tr-TR" altLang="tr-TR" sz="2800" dirty="0" smtClean="0"/>
              <a:t>   Aile </a:t>
            </a:r>
            <a:r>
              <a:rPr lang="tr-TR" altLang="tr-TR" sz="2800" b="1" dirty="0">
                <a:solidFill>
                  <a:srgbClr val="FF0000"/>
                </a:solidFill>
              </a:rPr>
              <a:t>evrensel bir kurumdur</a:t>
            </a:r>
            <a:r>
              <a:rPr lang="tr-TR" altLang="tr-TR" sz="2800" dirty="0"/>
              <a:t>, hemen hemen her toplumda mevcuttur. Ancak ailenin şekli ve fonksiyonları toplumdan topluma değişmektedir. </a:t>
            </a:r>
          </a:p>
          <a:p>
            <a:pPr algn="just">
              <a:buFont typeface="Wingdings" pitchFamily="2" charset="2"/>
              <a:buNone/>
            </a:pPr>
            <a:r>
              <a:rPr lang="tr-TR" altLang="tr-TR" sz="2800" dirty="0"/>
              <a:t>    	</a:t>
            </a:r>
            <a:r>
              <a:rPr lang="tr-TR" altLang="tr-TR" sz="2800" b="1" u="sng" dirty="0" smtClean="0"/>
              <a:t>Modern </a:t>
            </a:r>
            <a:r>
              <a:rPr lang="tr-TR" altLang="tr-TR" sz="2800" b="1" u="sng" dirty="0"/>
              <a:t>toplumun </a:t>
            </a:r>
            <a:r>
              <a:rPr lang="tr-TR" altLang="tr-TR" sz="2800" dirty="0"/>
              <a:t>aile kavramı ile </a:t>
            </a:r>
            <a:r>
              <a:rPr lang="tr-TR" altLang="tr-TR" sz="2800" b="1" u="sng" dirty="0"/>
              <a:t>geleneksel toplumun</a:t>
            </a:r>
            <a:r>
              <a:rPr lang="tr-TR" altLang="tr-TR" sz="2800" b="1" dirty="0"/>
              <a:t> </a:t>
            </a:r>
            <a:r>
              <a:rPr lang="tr-TR" altLang="tr-TR" sz="2800" dirty="0"/>
              <a:t>aile kavramı birbirinden farklıdır. Örneğin;</a:t>
            </a:r>
          </a:p>
          <a:p>
            <a:pPr algn="just">
              <a:buFont typeface="Wingdings" pitchFamily="2" charset="2"/>
              <a:buNone/>
            </a:pPr>
            <a:r>
              <a:rPr lang="tr-TR" altLang="tr-TR" sz="2800" dirty="0"/>
              <a:t>    	</a:t>
            </a:r>
            <a:r>
              <a:rPr lang="tr-TR" altLang="tr-TR" sz="2800" dirty="0" smtClean="0"/>
              <a:t>Geleneksel </a:t>
            </a:r>
            <a:r>
              <a:rPr lang="tr-TR" altLang="tr-TR" sz="2800" dirty="0"/>
              <a:t>Kızılderili </a:t>
            </a:r>
            <a:r>
              <a:rPr lang="tr-TR" altLang="tr-TR" sz="2800" dirty="0" err="1"/>
              <a:t>Navajo</a:t>
            </a:r>
            <a:r>
              <a:rPr lang="tr-TR" altLang="tr-TR" sz="2800" dirty="0"/>
              <a:t> kabilesinde, eşler asla </a:t>
            </a:r>
            <a:r>
              <a:rPr lang="tr-TR" altLang="tr-TR" sz="2800" dirty="0" smtClean="0"/>
              <a:t>bir arada </a:t>
            </a:r>
            <a:r>
              <a:rPr lang="tr-TR" altLang="tr-TR" sz="2800" dirty="0"/>
              <a:t>yaşamazlar. Koca, diğer erkeklerle ortak kullanılan bir mekanda yaşarken, diğer tarafta karısı, annesi ve kız kardeşleri ile birlikte yaşar. Evlilik ilişkisi, belirli ziyaretlerle sınırlıdır. </a:t>
            </a:r>
          </a:p>
          <a:p>
            <a:endParaRPr lang="tr-TR" dirty="0"/>
          </a:p>
        </p:txBody>
      </p:sp>
    </p:spTree>
    <p:extLst>
      <p:ext uri="{BB962C8B-B14F-4D97-AF65-F5344CB8AC3E}">
        <p14:creationId xmlns:p14="http://schemas.microsoft.com/office/powerpoint/2010/main" xmlns="" val="1799517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Türkiye’de Aile Yapılarının Geleceği</a:t>
            </a:r>
            <a:endParaRPr lang="tr-TR" dirty="0"/>
          </a:p>
        </p:txBody>
      </p:sp>
      <p:sp>
        <p:nvSpPr>
          <p:cNvPr id="3" name="İçerik Yer Tutucusu 2"/>
          <p:cNvSpPr>
            <a:spLocks noGrp="1"/>
          </p:cNvSpPr>
          <p:nvPr>
            <p:ph sz="quarter" idx="1"/>
          </p:nvPr>
        </p:nvSpPr>
        <p:spPr/>
        <p:txBody>
          <a:bodyPr/>
          <a:lstStyle/>
          <a:p>
            <a:pPr algn="ctr"/>
            <a:r>
              <a:rPr lang="tr-TR" dirty="0"/>
              <a:t>1978-2013 döneminde aile yapılarında meydana gelen değişimler dikkate alınarak </a:t>
            </a:r>
            <a:r>
              <a:rPr lang="tr-TR" b="1" dirty="0">
                <a:solidFill>
                  <a:srgbClr val="FF0000"/>
                </a:solidFill>
              </a:rPr>
              <a:t>2023 yılına ilişkin bir </a:t>
            </a:r>
            <a:r>
              <a:rPr lang="tr-TR" b="1" dirty="0" smtClean="0">
                <a:solidFill>
                  <a:srgbClr val="FF0000"/>
                </a:solidFill>
              </a:rPr>
              <a:t>projeksiyon </a:t>
            </a:r>
            <a:r>
              <a:rPr lang="tr-TR" b="1" dirty="0">
                <a:solidFill>
                  <a:srgbClr val="FF0000"/>
                </a:solidFill>
              </a:rPr>
              <a:t>yapıldığında</a:t>
            </a:r>
            <a:r>
              <a:rPr lang="tr-TR" dirty="0"/>
              <a:t>: </a:t>
            </a:r>
            <a:endParaRPr lang="tr-TR" dirty="0" smtClean="0"/>
          </a:p>
          <a:p>
            <a:pPr algn="ctr"/>
            <a:r>
              <a:rPr lang="tr-TR" dirty="0"/>
              <a:t>2023 yılında çekirdek ailenin </a:t>
            </a:r>
            <a:r>
              <a:rPr lang="tr-TR" b="1" dirty="0">
                <a:solidFill>
                  <a:srgbClr val="FF0000"/>
                </a:solidFill>
              </a:rPr>
              <a:t>yüzde 74</a:t>
            </a:r>
            <a:r>
              <a:rPr lang="tr-TR" dirty="0"/>
              <a:t>; geniş ailenin </a:t>
            </a:r>
            <a:r>
              <a:rPr lang="tr-TR" sz="3200" b="1" i="1" dirty="0"/>
              <a:t>yüzde 6</a:t>
            </a:r>
            <a:r>
              <a:rPr lang="tr-TR" dirty="0"/>
              <a:t>; dağılmış ailenin ise </a:t>
            </a:r>
            <a:r>
              <a:rPr lang="tr-TR" sz="3600" dirty="0">
                <a:solidFill>
                  <a:srgbClr val="FF0000"/>
                </a:solidFill>
                <a:effectLst>
                  <a:outerShdw blurRad="38100" dist="38100" dir="2700000" algn="tl">
                    <a:srgbClr val="000000">
                      <a:alpha val="43137"/>
                    </a:srgbClr>
                  </a:outerShdw>
                </a:effectLst>
              </a:rPr>
              <a:t>yüzde 20 </a:t>
            </a:r>
            <a:r>
              <a:rPr lang="tr-TR" dirty="0"/>
              <a:t>seviyesinde olacağı öngörülmektedir. </a:t>
            </a:r>
          </a:p>
        </p:txBody>
      </p:sp>
    </p:spTree>
    <p:extLst>
      <p:ext uri="{BB962C8B-B14F-4D97-AF65-F5344CB8AC3E}">
        <p14:creationId xmlns:p14="http://schemas.microsoft.com/office/powerpoint/2010/main" xmlns="" val="3505576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Sonuç olarak;</a:t>
            </a:r>
            <a:endParaRPr lang="tr-TR" dirty="0"/>
          </a:p>
        </p:txBody>
      </p:sp>
      <p:sp>
        <p:nvSpPr>
          <p:cNvPr id="3" name="İçerik Yer Tutucusu 2"/>
          <p:cNvSpPr>
            <a:spLocks noGrp="1"/>
          </p:cNvSpPr>
          <p:nvPr>
            <p:ph sz="quarter" idx="1"/>
          </p:nvPr>
        </p:nvSpPr>
        <p:spPr/>
        <p:txBody>
          <a:bodyPr>
            <a:normAutofit lnSpcReduction="10000"/>
          </a:bodyPr>
          <a:lstStyle/>
          <a:p>
            <a:pPr algn="ctr"/>
            <a:r>
              <a:rPr lang="tr-TR" dirty="0" smtClean="0"/>
              <a:t>Genel olarak baktığımızda her dönemde her millette aile önemli bir kurumdur.</a:t>
            </a:r>
          </a:p>
          <a:p>
            <a:pPr algn="ctr"/>
            <a:r>
              <a:rPr lang="tr-TR" dirty="0" smtClean="0"/>
              <a:t>Son dönemlerde ekonomik dengelerin değişmesi, göç olayların artması, nüfusun artması , sosyal normlarının zayıflaması vb. şeylerin sonucunda değer yargılarındaki yozlaşmaya bağlı olarak zayıflamakta </a:t>
            </a:r>
            <a:r>
              <a:rPr lang="tr-TR" dirty="0"/>
              <a:t>olan aile kurumuna gereken önemi vermek ve her zaman aile kurumunu güçlü tutmak hem yetişkinlerimiz </a:t>
            </a:r>
            <a:r>
              <a:rPr lang="tr-TR" dirty="0" smtClean="0"/>
              <a:t>hem de </a:t>
            </a:r>
            <a:r>
              <a:rPr lang="tr-TR" dirty="0"/>
              <a:t>çocuklarımız için daha sağlıklı bir geleceğe adım atmanın en doğru yolu olacaktır.</a:t>
            </a:r>
          </a:p>
        </p:txBody>
      </p:sp>
    </p:spTree>
    <p:extLst>
      <p:ext uri="{BB962C8B-B14F-4D97-AF65-F5344CB8AC3E}">
        <p14:creationId xmlns:p14="http://schemas.microsoft.com/office/powerpoint/2010/main" xmlns="" val="1532709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marL="0" indent="0" algn="just">
              <a:buNone/>
            </a:pPr>
            <a:r>
              <a:rPr lang="tr-TR" dirty="0" smtClean="0"/>
              <a:t>	</a:t>
            </a:r>
            <a:r>
              <a:rPr lang="tr-TR" b="1" dirty="0" smtClean="0">
                <a:solidFill>
                  <a:srgbClr val="FF0000"/>
                </a:solidFill>
              </a:rPr>
              <a:t>Doğu </a:t>
            </a:r>
            <a:r>
              <a:rPr lang="tr-TR" b="1" dirty="0">
                <a:solidFill>
                  <a:srgbClr val="FF0000"/>
                </a:solidFill>
              </a:rPr>
              <a:t>Afrika</a:t>
            </a:r>
            <a:r>
              <a:rPr lang="tr-TR" dirty="0"/>
              <a:t>’da yaşayan bir </a:t>
            </a:r>
            <a:r>
              <a:rPr lang="tr-TR" dirty="0" err="1"/>
              <a:t>Maasai</a:t>
            </a:r>
            <a:r>
              <a:rPr lang="tr-TR" dirty="0"/>
              <a:t> kabilesi üyesi, yakın bir arkadaşının, eşiyle birlikte olmak için izin istemesini normal ve uygun bulur. </a:t>
            </a:r>
          </a:p>
          <a:p>
            <a:pPr marL="0" indent="0" algn="just">
              <a:buNone/>
            </a:pPr>
            <a:r>
              <a:rPr lang="tr-TR" dirty="0" smtClean="0"/>
              <a:t>	Koca </a:t>
            </a:r>
            <a:r>
              <a:rPr lang="tr-TR" dirty="0"/>
              <a:t>ya da onun eşinin “cinsel misafirperverliği” reddetmesi, kaba bir davranış olarak değerlendirilir. Bugün bizim anladığımız anlamda aile kavramından son derece farklı olan aile türleri hakkındaki örnekleri arttırmamız mümkündür.</a:t>
            </a:r>
          </a:p>
          <a:p>
            <a:pPr marL="0" indent="0">
              <a:buNone/>
            </a:pPr>
            <a:endParaRPr lang="tr-TR" dirty="0"/>
          </a:p>
        </p:txBody>
      </p:sp>
    </p:spTree>
    <p:extLst>
      <p:ext uri="{BB962C8B-B14F-4D97-AF65-F5344CB8AC3E}">
        <p14:creationId xmlns:p14="http://schemas.microsoft.com/office/powerpoint/2010/main" xmlns="" val="2193968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Aile Neden Gereklidir ?</a:t>
            </a:r>
            <a:endParaRPr lang="tr-TR" dirty="0"/>
          </a:p>
        </p:txBody>
      </p:sp>
      <p:sp>
        <p:nvSpPr>
          <p:cNvPr id="3" name="İçerik Yer Tutucusu 2"/>
          <p:cNvSpPr>
            <a:spLocks noGrp="1"/>
          </p:cNvSpPr>
          <p:nvPr>
            <p:ph sz="quarter" idx="1"/>
          </p:nvPr>
        </p:nvSpPr>
        <p:spPr/>
        <p:txBody>
          <a:bodyPr/>
          <a:lstStyle/>
          <a:p>
            <a:pPr algn="just"/>
            <a:r>
              <a:rPr lang="tr-TR" dirty="0" smtClean="0"/>
              <a:t>Aile öncelikle , </a:t>
            </a:r>
            <a:r>
              <a:rPr lang="tr-TR" b="1" dirty="0" smtClean="0">
                <a:solidFill>
                  <a:srgbClr val="FF0000"/>
                </a:solidFill>
              </a:rPr>
              <a:t>insan türünün sürdürebilmesi </a:t>
            </a:r>
            <a:r>
              <a:rPr lang="tr-TR" b="1" dirty="0">
                <a:solidFill>
                  <a:srgbClr val="FF0000"/>
                </a:solidFill>
              </a:rPr>
              <a:t>gereksinimi</a:t>
            </a:r>
            <a:r>
              <a:rPr lang="tr-TR" dirty="0"/>
              <a:t>nden doğmuştur. </a:t>
            </a:r>
            <a:endParaRPr lang="tr-TR" dirty="0" smtClean="0"/>
          </a:p>
          <a:p>
            <a:pPr algn="just"/>
            <a:r>
              <a:rPr lang="tr-TR" dirty="0"/>
              <a:t>Aile, üyelerinin </a:t>
            </a:r>
            <a:r>
              <a:rPr lang="tr-TR" b="1" dirty="0">
                <a:solidFill>
                  <a:srgbClr val="FF0000"/>
                </a:solidFill>
              </a:rPr>
              <a:t>barınma ve bakım gibi fiziksel, sevgi ve şefkat gibi duygusal, öğrenme</a:t>
            </a:r>
            <a:r>
              <a:rPr lang="tr-TR" dirty="0"/>
              <a:t> gibi sosyal ihtiyaçlarını karşılar </a:t>
            </a:r>
            <a:endParaRPr lang="tr-TR" dirty="0" smtClean="0"/>
          </a:p>
          <a:p>
            <a:pPr algn="just"/>
            <a:r>
              <a:rPr lang="tr-TR" dirty="0"/>
              <a:t>Aile yapısı böyle güçlü olan </a:t>
            </a:r>
            <a:r>
              <a:rPr lang="tr-TR" b="1" dirty="0">
                <a:solidFill>
                  <a:srgbClr val="FF0000"/>
                </a:solidFill>
              </a:rPr>
              <a:t>milletin devlet yapısı da çok güçlü</a:t>
            </a:r>
            <a:r>
              <a:rPr lang="tr-TR" dirty="0"/>
              <a:t> olacaktır; çünkü aile toplumun özüdür. Manevi değerlerini kaybeden, aile yapısı </a:t>
            </a:r>
            <a:r>
              <a:rPr lang="tr-TR" u="sng" dirty="0">
                <a:effectLst>
                  <a:outerShdw blurRad="38100" dist="38100" dir="2700000" algn="tl">
                    <a:srgbClr val="000000">
                      <a:alpha val="43137"/>
                    </a:srgbClr>
                  </a:outerShdw>
                </a:effectLst>
              </a:rPr>
              <a:t>çöken ülkenin manevi çöküşü de hızlı olacaktır.</a:t>
            </a:r>
            <a:endParaRPr lang="tr-TR" u="sng" dirty="0" smtClean="0">
              <a:effectLst>
                <a:outerShdw blurRad="38100" dist="38100" dir="2700000" algn="tl">
                  <a:srgbClr val="000000">
                    <a:alpha val="43137"/>
                  </a:srgbClr>
                </a:outerShdw>
              </a:effectLst>
            </a:endParaRPr>
          </a:p>
          <a:p>
            <a:pPr algn="just"/>
            <a:endParaRPr lang="tr-TR" dirty="0"/>
          </a:p>
        </p:txBody>
      </p:sp>
    </p:spTree>
    <p:extLst>
      <p:ext uri="{BB962C8B-B14F-4D97-AF65-F5344CB8AC3E}">
        <p14:creationId xmlns:p14="http://schemas.microsoft.com/office/powerpoint/2010/main" xmlns="" val="1061040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Aile Yapıları ve Türleri</a:t>
            </a:r>
            <a:endParaRPr lang="tr-TR" dirty="0"/>
          </a:p>
        </p:txBody>
      </p:sp>
      <p:sp>
        <p:nvSpPr>
          <p:cNvPr id="3" name="İçerik Yer Tutucusu 2"/>
          <p:cNvSpPr>
            <a:spLocks noGrp="1"/>
          </p:cNvSpPr>
          <p:nvPr>
            <p:ph sz="quarter" idx="1"/>
          </p:nvPr>
        </p:nvSpPr>
        <p:spPr/>
        <p:txBody>
          <a:bodyPr/>
          <a:lstStyle/>
          <a:p>
            <a:pPr marL="0" indent="0" algn="just">
              <a:buNone/>
            </a:pPr>
            <a:r>
              <a:rPr lang="tr-TR" dirty="0"/>
              <a:t>Yapı açısından ele alındığında </a:t>
            </a:r>
            <a:r>
              <a:rPr lang="tr-TR" dirty="0" smtClean="0"/>
              <a:t>aile:</a:t>
            </a:r>
            <a:endParaRPr lang="tr-TR" dirty="0"/>
          </a:p>
          <a:p>
            <a:pPr algn="just"/>
            <a:r>
              <a:rPr lang="tr-TR" dirty="0"/>
              <a:t>Küçük veya </a:t>
            </a:r>
            <a:r>
              <a:rPr lang="tr-TR" b="1" dirty="0">
                <a:solidFill>
                  <a:srgbClr val="FF0000"/>
                </a:solidFill>
              </a:rPr>
              <a:t>çekirdek </a:t>
            </a:r>
            <a:r>
              <a:rPr lang="tr-TR" dirty="0"/>
              <a:t>aile </a:t>
            </a:r>
          </a:p>
          <a:p>
            <a:pPr algn="just"/>
            <a:r>
              <a:rPr lang="tr-TR" dirty="0"/>
              <a:t>Büyük veya </a:t>
            </a:r>
            <a:r>
              <a:rPr lang="tr-TR" b="1" dirty="0">
                <a:solidFill>
                  <a:srgbClr val="FF0000"/>
                </a:solidFill>
              </a:rPr>
              <a:t>geleneksel</a:t>
            </a:r>
            <a:r>
              <a:rPr lang="tr-TR" dirty="0"/>
              <a:t> aile kavramları ile sınıflandırılabilir.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4128" y="3562395"/>
            <a:ext cx="3161928" cy="2758782"/>
          </a:xfrm>
          <a:prstGeom prst="rect">
            <a:avLst/>
          </a:prstGeom>
          <a:ln>
            <a:noFill/>
          </a:ln>
          <a:effectLst>
            <a:softEdge rad="112500"/>
          </a:effectLst>
        </p:spPr>
      </p:pic>
    </p:spTree>
    <p:extLst>
      <p:ext uri="{BB962C8B-B14F-4D97-AF65-F5344CB8AC3E}">
        <p14:creationId xmlns:p14="http://schemas.microsoft.com/office/powerpoint/2010/main" xmlns="" val="1021323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Grp="1" noChangeAspect="1"/>
          </p:cNvPicPr>
          <p:nvPr>
            <p:ph sz="quarter" idx="1"/>
          </p:nvPr>
        </p:nvPicPr>
        <p:blipFill>
          <a:blip r:embed="rId2" cstate="print"/>
          <a:stretch>
            <a:fillRect/>
          </a:stretch>
        </p:blipFill>
        <p:spPr>
          <a:xfrm>
            <a:off x="467544" y="1352879"/>
            <a:ext cx="8208912" cy="4967446"/>
          </a:xfrm>
          <a:prstGeom prst="rect">
            <a:avLst/>
          </a:prstGeom>
        </p:spPr>
      </p:pic>
    </p:spTree>
    <p:extLst>
      <p:ext uri="{BB962C8B-B14F-4D97-AF65-F5344CB8AC3E}">
        <p14:creationId xmlns:p14="http://schemas.microsoft.com/office/powerpoint/2010/main" xmlns="" val="1632021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Dünya’daki ve Türkiye’deki Aile Yapısı</a:t>
            </a:r>
            <a:endParaRPr lang="tr-TR" dirty="0"/>
          </a:p>
        </p:txBody>
      </p:sp>
      <p:pic>
        <p:nvPicPr>
          <p:cNvPr id="6" name="İçerik Yer Tutucusu 5"/>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6660233" y="1268760"/>
            <a:ext cx="2304256" cy="2453588"/>
          </a:xfr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41576" y="3645024"/>
            <a:ext cx="5922912" cy="2684823"/>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9512" y="1268759"/>
            <a:ext cx="2862064" cy="5061087"/>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41576" y="1268759"/>
            <a:ext cx="3618656" cy="2376265"/>
          </a:xfrm>
          <a:prstGeom prst="rect">
            <a:avLst/>
          </a:prstGeom>
        </p:spPr>
      </p:pic>
    </p:spTree>
    <p:extLst>
      <p:ext uri="{BB962C8B-B14F-4D97-AF65-F5344CB8AC3E}">
        <p14:creationId xmlns:p14="http://schemas.microsoft.com/office/powerpoint/2010/main" xmlns="" val="41997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Japon Aile Yapısı</a:t>
            </a:r>
            <a:endParaRPr lang="tr-TR" dirty="0"/>
          </a:p>
        </p:txBody>
      </p:sp>
      <p:sp>
        <p:nvSpPr>
          <p:cNvPr id="3" name="İçerik Yer Tutucusu 2"/>
          <p:cNvSpPr>
            <a:spLocks noGrp="1"/>
          </p:cNvSpPr>
          <p:nvPr>
            <p:ph sz="quarter" idx="1"/>
          </p:nvPr>
        </p:nvSpPr>
        <p:spPr/>
        <p:txBody>
          <a:bodyPr>
            <a:normAutofit lnSpcReduction="10000"/>
          </a:bodyPr>
          <a:lstStyle/>
          <a:p>
            <a:pPr algn="just"/>
            <a:r>
              <a:rPr lang="tr-TR" b="1" dirty="0">
                <a:solidFill>
                  <a:srgbClr val="FF0000"/>
                </a:solidFill>
              </a:rPr>
              <a:t>Geleneksel Japon ailesi</a:t>
            </a:r>
            <a:r>
              <a:rPr lang="tr-TR" dirty="0"/>
              <a:t>nde baba geç saatlere kadar çalışır; anne ise eve ve çocuklara bakar. </a:t>
            </a:r>
            <a:r>
              <a:rPr lang="tr-TR" b="1" i="1" dirty="0"/>
              <a:t>Baba'nın evde fazla zaman geçirmemesi yüzünden aile içindeki iletişim azdır</a:t>
            </a:r>
            <a:r>
              <a:rPr lang="tr-TR" b="1" dirty="0"/>
              <a:t>. </a:t>
            </a:r>
            <a:r>
              <a:rPr lang="tr-TR" dirty="0"/>
              <a:t>Dışardan bakıldığında Japonya'daki </a:t>
            </a:r>
            <a:r>
              <a:rPr lang="tr-TR" u="sng" dirty="0"/>
              <a:t>boşanma oranının batı ülkelerine göre az olması</a:t>
            </a:r>
            <a:r>
              <a:rPr lang="tr-TR" dirty="0"/>
              <a:t> dikkat çekse de bunun sebebinin, sağlıklı aile yapısı değil, </a:t>
            </a:r>
            <a:r>
              <a:rPr lang="tr-TR" dirty="0">
                <a:solidFill>
                  <a:srgbClr val="FF0000"/>
                </a:solidFill>
              </a:rPr>
              <a:t>aile içindeki iletişim eksikliği olduğu gerçektir</a:t>
            </a:r>
            <a:r>
              <a:rPr lang="tr-TR" dirty="0" smtClean="0">
                <a:solidFill>
                  <a:srgbClr val="FF0000"/>
                </a:solidFill>
              </a:rPr>
              <a:t>.</a:t>
            </a:r>
          </a:p>
          <a:p>
            <a:pPr algn="just"/>
            <a:r>
              <a:rPr lang="tr-TR" dirty="0"/>
              <a:t>Geçmişte iki ya da üç neslin </a:t>
            </a:r>
            <a:r>
              <a:rPr lang="tr-TR" dirty="0" err="1"/>
              <a:t>birarada</a:t>
            </a:r>
            <a:r>
              <a:rPr lang="tr-TR" dirty="0"/>
              <a:t> yaşadığı Japonya'da bugün </a:t>
            </a:r>
            <a:r>
              <a:rPr lang="tr-TR" b="1" i="1" dirty="0"/>
              <a:t>çekirdek aile yapısı görülmektedir.</a:t>
            </a:r>
            <a:endParaRPr lang="tr-TR" b="1" i="1" dirty="0">
              <a:solidFill>
                <a:srgbClr val="FF0000"/>
              </a:solidFill>
            </a:endParaRPr>
          </a:p>
        </p:txBody>
      </p:sp>
    </p:spTree>
    <p:extLst>
      <p:ext uri="{BB962C8B-B14F-4D97-AF65-F5344CB8AC3E}">
        <p14:creationId xmlns:p14="http://schemas.microsoft.com/office/powerpoint/2010/main" xmlns="" val="1622654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137</TotalTime>
  <Words>1236</Words>
  <Application>Microsoft Office PowerPoint</Application>
  <PresentationFormat>Ekran Gösterisi (4:3)</PresentationFormat>
  <Paragraphs>111</Paragraphs>
  <Slides>31</Slides>
  <Notes>1</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Kent</vt:lpstr>
      <vt:lpstr>Simav Rehberlik ve Araştırma Merkezi Aile Sosyolojisi</vt:lpstr>
      <vt:lpstr>Aile Nedir ?</vt:lpstr>
      <vt:lpstr>Ailenin Anlamı</vt:lpstr>
      <vt:lpstr>Slayt 4</vt:lpstr>
      <vt:lpstr>Aile Neden Gereklidir ?</vt:lpstr>
      <vt:lpstr>Aile Yapıları ve Türleri</vt:lpstr>
      <vt:lpstr>Slayt 7</vt:lpstr>
      <vt:lpstr>Dünya’daki ve Türkiye’deki Aile Yapısı</vt:lpstr>
      <vt:lpstr>Japon Aile Yapısı</vt:lpstr>
      <vt:lpstr>Slayt 10</vt:lpstr>
      <vt:lpstr>Çin Aile Yapısı</vt:lpstr>
      <vt:lpstr>Slayt 12</vt:lpstr>
      <vt:lpstr>Hindistan Aile Yapısı</vt:lpstr>
      <vt:lpstr>Slayt 14</vt:lpstr>
      <vt:lpstr>Ortadoğu’da Aile Yapısı</vt:lpstr>
      <vt:lpstr>Slayt 16</vt:lpstr>
      <vt:lpstr>Amerika ve Avrupa’ da Aile Yapısı</vt:lpstr>
      <vt:lpstr>Slayt 18</vt:lpstr>
      <vt:lpstr>Slayt 19</vt:lpstr>
      <vt:lpstr>Slayt 20</vt:lpstr>
      <vt:lpstr>Slayt 21</vt:lpstr>
      <vt:lpstr>Sonuç olarak:</vt:lpstr>
      <vt:lpstr>Türkiye’de Aile Yapısı</vt:lpstr>
      <vt:lpstr>Slayt 24</vt:lpstr>
      <vt:lpstr>Slayt 25</vt:lpstr>
      <vt:lpstr>Türkiye’de Aile Tiplerinin Dağılımı</vt:lpstr>
      <vt:lpstr>Türk Ailesinin Değişimi</vt:lpstr>
      <vt:lpstr>Slayt 28</vt:lpstr>
      <vt:lpstr>Ailenin Temel Sorunu : Boşanma</vt:lpstr>
      <vt:lpstr>Türkiye’de Aile Yapılarının Geleceği</vt:lpstr>
      <vt:lpstr>Sonuç olarak;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Sosyolojisi</dc:title>
  <dc:creator>MEB</dc:creator>
  <cp:lastModifiedBy>hedef pc</cp:lastModifiedBy>
  <cp:revision>37</cp:revision>
  <dcterms:created xsi:type="dcterms:W3CDTF">2015-11-09T11:32:15Z</dcterms:created>
  <dcterms:modified xsi:type="dcterms:W3CDTF">2019-10-23T16:56:04Z</dcterms:modified>
</cp:coreProperties>
</file>